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708" r:id="rId1"/>
  </p:sldMasterIdLst>
  <p:sldIdLst>
    <p:sldId id="257" r:id="rId2"/>
    <p:sldId id="260" r:id="rId3"/>
    <p:sldId id="287" r:id="rId4"/>
    <p:sldId id="284" r:id="rId5"/>
    <p:sldId id="286" r:id="rId6"/>
    <p:sldId id="267" r:id="rId7"/>
    <p:sldId id="288" r:id="rId8"/>
    <p:sldId id="279" r:id="rId9"/>
    <p:sldId id="280" r:id="rId10"/>
    <p:sldId id="281" r:id="rId11"/>
    <p:sldId id="283" r:id="rId12"/>
    <p:sldId id="282" r:id="rId13"/>
    <p:sldId id="269" r:id="rId14"/>
    <p:sldId id="273" r:id="rId15"/>
    <p:sldId id="290" r:id="rId16"/>
    <p:sldId id="289" r:id="rId17"/>
    <p:sldId id="275" r:id="rId18"/>
    <p:sldId id="276" r:id="rId19"/>
  </p:sldIdLst>
  <p:sldSz cx="9144000" cy="6858000" type="screen4x3"/>
  <p:notesSz cx="6858000" cy="9144000"/>
  <p:embeddedFontLst>
    <p:embeddedFont>
      <p:font typeface="Acumin Pro" panose="020B0604020202020204" charset="0"/>
      <p:regular r:id="rId20"/>
      <p:bold r:id="rId21"/>
      <p:italic r:id="rId22"/>
      <p:boldItalic r:id="rId23"/>
    </p:embeddedFont>
    <p:embeddedFont>
      <p:font typeface="Acumin Pro ExtraCondensed" panose="020B0604020202020204" charset="0"/>
      <p:regular r:id="rId24"/>
      <p:bold r:id="rId25"/>
      <p:italic r:id="rId26"/>
      <p:boldItalic r:id="rId27"/>
    </p:embeddedFont>
    <p:embeddedFont>
      <p:font typeface="Acumin Pro ExtraCondensed Smbd" panose="020B0604020202020204" charset="0"/>
      <p:regular r:id="rId28"/>
      <p:bold r:id="rId29"/>
      <p:italic r:id="rId30"/>
      <p:boldItalic r:id="rId31"/>
    </p:embeddedFont>
    <p:embeddedFont>
      <p:font typeface="Acumin Pro Medium" panose="020B0604020202020204" charset="0"/>
      <p:regular r:id="rId32"/>
      <p:italic r:id="rId33"/>
    </p:embeddedFont>
    <p:embeddedFont>
      <p:font typeface="Acumin Pro Semibold" panose="020B0604020202020204" charset="0"/>
      <p:regular r:id="rId34"/>
      <p:bold r:id="rId35"/>
      <p:italic r:id="rId36"/>
      <p:boldItalic r:id="rId37"/>
    </p:embeddedFont>
    <p:embeddedFont>
      <p:font typeface="Acumin Pro SemiCondensed" panose="020B0604020202020204" charset="0"/>
      <p:regular r:id="rId38"/>
      <p:bold r:id="rId39"/>
      <p:italic r:id="rId40"/>
      <p:boldItalic r:id="rId41"/>
    </p:embeddedFont>
    <p:embeddedFont>
      <p:font typeface="United Sans Cd Md" charset="0"/>
      <p:regular r:id="rId42"/>
    </p:embeddedFont>
    <p:embeddedFont>
      <p:font typeface="United Sans Reg Medium" panose="020B0604020202020204" charset="0"/>
      <p:regular r:id="rId43"/>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815" autoAdjust="0"/>
    <p:restoredTop sz="94674"/>
  </p:normalViewPr>
  <p:slideViewPr>
    <p:cSldViewPr snapToGrid="0" snapToObjects="1">
      <p:cViewPr varScale="1">
        <p:scale>
          <a:sx n="104" d="100"/>
          <a:sy n="104" d="100"/>
        </p:scale>
        <p:origin x="1014" y="102"/>
      </p:cViewPr>
      <p:guideLst/>
    </p:cSldViewPr>
  </p:slideViewPr>
  <p:notesTextViewPr>
    <p:cViewPr>
      <p:scale>
        <a:sx n="1" d="1"/>
        <a:sy n="1" d="1"/>
      </p:scale>
      <p:origin x="0" y="0"/>
    </p:cViewPr>
  </p:notesTextViewPr>
  <p:notesViewPr>
    <p:cSldViewPr snapToGrid="0" snapToObject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9" Type="http://schemas.openxmlformats.org/officeDocument/2006/relationships/font" Target="fonts/font20.fntdata"/><Relationship Id="rId21" Type="http://schemas.openxmlformats.org/officeDocument/2006/relationships/font" Target="fonts/font2.fntdata"/><Relationship Id="rId34" Type="http://schemas.openxmlformats.org/officeDocument/2006/relationships/font" Target="fonts/font15.fntdata"/><Relationship Id="rId42" Type="http://schemas.openxmlformats.org/officeDocument/2006/relationships/font" Target="fonts/font23.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font" Target="fonts/font18.fntdata"/><Relationship Id="rId40" Type="http://schemas.openxmlformats.org/officeDocument/2006/relationships/font" Target="fonts/font21.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font" Target="fonts/font1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2.fntdata"/><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font" Target="fonts/font16.fntdata"/><Relationship Id="rId43" Type="http://schemas.openxmlformats.org/officeDocument/2006/relationships/font" Target="fonts/font24.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font" Target="fonts/font14.fntdata"/><Relationship Id="rId38" Type="http://schemas.openxmlformats.org/officeDocument/2006/relationships/font" Target="fonts/font19.fntdata"/><Relationship Id="rId46" Type="http://schemas.openxmlformats.org/officeDocument/2006/relationships/theme" Target="theme/theme1.xml"/><Relationship Id="rId20" Type="http://schemas.openxmlformats.org/officeDocument/2006/relationships/font" Target="fonts/font1.fntdata"/><Relationship Id="rId41" Type="http://schemas.openxmlformats.org/officeDocument/2006/relationships/font" Target="fonts/font22.fntdata"/></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ccessibility Statement">
    <p:bg>
      <p:bgPr>
        <a:solidFill>
          <a:schemeClr val="accent4"/>
        </a:solidFill>
        <a:effectLst/>
      </p:bgPr>
    </p:bg>
    <p:spTree>
      <p:nvGrpSpPr>
        <p:cNvPr id="1" name=""/>
        <p:cNvGrpSpPr/>
        <p:nvPr/>
      </p:nvGrpSpPr>
      <p:grpSpPr>
        <a:xfrm>
          <a:off x="0" y="0"/>
          <a:ext cx="0" cy="0"/>
          <a:chOff x="0" y="0"/>
          <a:chExt cx="0" cy="0"/>
        </a:xfrm>
      </p:grpSpPr>
      <p:sp>
        <p:nvSpPr>
          <p:cNvPr id="11" name="PPT Accessibility">
            <a:extLst>
              <a:ext uri="{FF2B5EF4-FFF2-40B4-BE49-F238E27FC236}">
                <a16:creationId xmlns:a16="http://schemas.microsoft.com/office/drawing/2014/main" id="{7218C6A0-FE47-3C49-9974-F3CABE12FB6E}"/>
              </a:ext>
            </a:extLst>
          </p:cNvPr>
          <p:cNvSpPr txBox="1"/>
          <p:nvPr userDrawn="1"/>
        </p:nvSpPr>
        <p:spPr>
          <a:xfrm>
            <a:off x="1110838" y="1877220"/>
            <a:ext cx="6128758" cy="1938992"/>
          </a:xfrm>
          <a:prstGeom prst="rect">
            <a:avLst/>
          </a:prstGeom>
          <a:noFill/>
        </p:spPr>
        <p:txBody>
          <a:bodyPr wrap="square" lIns="0" tIns="0" rIns="0" bIns="0" rtlCol="0">
            <a:spAutoFit/>
          </a:bodyPr>
          <a:lstStyle/>
          <a:p>
            <a:r>
              <a:rPr lang="en-US" dirty="0">
                <a:solidFill>
                  <a:schemeClr val="bg1"/>
                </a:solidFill>
                <a:effectLst/>
                <a:latin typeface="Acumin Pro" panose="020B0504020202020204" pitchFamily="34" charset="77"/>
              </a:rPr>
              <a:t>Support the Purdue University brand in your presentations by using a brand-friendly template. This template uses an accessible master layout. Please note that some changes </a:t>
            </a:r>
            <a:br>
              <a:rPr lang="en-US" dirty="0">
                <a:solidFill>
                  <a:schemeClr val="bg1"/>
                </a:solidFill>
                <a:effectLst/>
                <a:latin typeface="Acumin Pro" panose="020B0504020202020204" pitchFamily="34" charset="77"/>
              </a:rPr>
            </a:br>
            <a:r>
              <a:rPr lang="en-US" dirty="0">
                <a:solidFill>
                  <a:schemeClr val="bg1"/>
                </a:solidFill>
                <a:effectLst/>
                <a:latin typeface="Acumin Pro" panose="020B0504020202020204" pitchFamily="34" charset="77"/>
              </a:rPr>
              <a:t>to the PowerPoint template could impact accessibility by those with disabilities. Follow the instructions provided by Microsoft Office to ensure that your PowerPoint presentations are accessible to all users:</a:t>
            </a:r>
            <a:endParaRPr lang="en-US" dirty="0">
              <a:solidFill>
                <a:schemeClr val="bg1"/>
              </a:solidFill>
            </a:endParaRPr>
          </a:p>
        </p:txBody>
      </p:sp>
      <p:sp>
        <p:nvSpPr>
          <p:cNvPr id="15" name="PPT Accessibility URL" descr="PPT Accessibility URL">
            <a:extLst>
              <a:ext uri="{FF2B5EF4-FFF2-40B4-BE49-F238E27FC236}">
                <a16:creationId xmlns:a16="http://schemas.microsoft.com/office/drawing/2014/main" id="{BA1A708E-CC6F-5046-B62E-67EF72C8345F}"/>
              </a:ext>
            </a:extLst>
          </p:cNvPr>
          <p:cNvSpPr>
            <a:spLocks noGrp="1"/>
          </p:cNvSpPr>
          <p:nvPr>
            <p:ph type="ctrTitle" hasCustomPrompt="1"/>
          </p:nvPr>
        </p:nvSpPr>
        <p:spPr bwMode="blackWhite">
          <a:xfrm>
            <a:off x="1110837" y="4133385"/>
            <a:ext cx="5765747" cy="754822"/>
          </a:xfrm>
          <a:prstGeom prst="rect">
            <a:avLst/>
          </a:prstGeom>
          <a:noFill/>
          <a:ln w="38100">
            <a:noFill/>
          </a:ln>
        </p:spPr>
        <p:txBody>
          <a:bodyPr wrap="square" lIns="0" tIns="0" rIns="0" bIns="0" anchor="t" anchorCtr="0">
            <a:spAutoFit/>
          </a:bodyPr>
          <a:lstStyle>
            <a:lvl1pPr algn="l">
              <a:defRPr sz="1800" b="0" i="0" cap="none" spc="0">
                <a:solidFill>
                  <a:schemeClr val="bg1"/>
                </a:solidFill>
                <a:latin typeface="Acumin Pro" panose="020B0504020202020204" pitchFamily="34" charset="77"/>
              </a:defRPr>
            </a:lvl1pPr>
          </a:lstStyle>
          <a:p>
            <a:r>
              <a:rPr lang="en-US" dirty="0">
                <a:solidFill>
                  <a:schemeClr val="accent1"/>
                </a:solidFill>
              </a:rPr>
              <a:t>https://</a:t>
            </a:r>
            <a:r>
              <a:rPr lang="en-US" dirty="0" err="1">
                <a:solidFill>
                  <a:schemeClr val="accent1"/>
                </a:solidFill>
              </a:rPr>
              <a:t>support.office.com</a:t>
            </a:r>
            <a:r>
              <a:rPr lang="en-US" dirty="0">
                <a:solidFill>
                  <a:schemeClr val="accent1"/>
                </a:solidFill>
              </a:rPr>
              <a:t>/</a:t>
            </a:r>
            <a:r>
              <a:rPr lang="en-US" dirty="0" err="1">
                <a:solidFill>
                  <a:schemeClr val="accent1"/>
                </a:solidFill>
              </a:rPr>
              <a:t>en</a:t>
            </a:r>
            <a:r>
              <a:rPr lang="en-US" dirty="0">
                <a:solidFill>
                  <a:schemeClr val="accent1"/>
                </a:solidFill>
              </a:rPr>
              <a:t>-us/article/Make-your-PowerPoint-presentations-accessible-6f7772b2-2f33-4bd2-8ca7-dae3b2b3ef25</a:t>
            </a:r>
          </a:p>
        </p:txBody>
      </p:sp>
      <p:pic>
        <p:nvPicPr>
          <p:cNvPr id="3" name="Picture 2">
            <a:extLst>
              <a:ext uri="{FF2B5EF4-FFF2-40B4-BE49-F238E27FC236}">
                <a16:creationId xmlns:a16="http://schemas.microsoft.com/office/drawing/2014/main" id="{7C8BC758-D59E-8E44-B1BB-3467BE203B05}"/>
              </a:ext>
            </a:extLst>
          </p:cNvPr>
          <p:cNvPicPr>
            <a:picLocks noChangeAspect="1"/>
          </p:cNvPicPr>
          <p:nvPr userDrawn="1"/>
        </p:nvPicPr>
        <p:blipFill>
          <a:blip r:embed="rId2"/>
          <a:stretch>
            <a:fillRect/>
          </a:stretch>
        </p:blipFill>
        <p:spPr>
          <a:xfrm>
            <a:off x="430187" y="6046656"/>
            <a:ext cx="3560601" cy="377004"/>
          </a:xfrm>
          <a:prstGeom prst="rect">
            <a:avLst/>
          </a:prstGeom>
        </p:spPr>
      </p:pic>
      <p:pic>
        <p:nvPicPr>
          <p:cNvPr id="29" name="Gold Triangle">
            <a:extLst>
              <a:ext uri="{FF2B5EF4-FFF2-40B4-BE49-F238E27FC236}">
                <a16:creationId xmlns:a16="http://schemas.microsoft.com/office/drawing/2014/main" id="{6C3B8210-1510-C644-9CE9-0E6E1BA9961F}"/>
              </a:ext>
            </a:extLst>
          </p:cNvPr>
          <p:cNvPicPr>
            <a:picLocks noChangeAspect="1"/>
          </p:cNvPicPr>
          <p:nvPr/>
        </p:nvPicPr>
        <p:blipFill>
          <a:blip r:embed="rId3"/>
          <a:stretch>
            <a:fillRect/>
          </a:stretch>
        </p:blipFill>
        <p:spPr>
          <a:xfrm>
            <a:off x="7366000" y="0"/>
            <a:ext cx="1778000" cy="6858000"/>
          </a:xfrm>
          <a:prstGeom prst="rect">
            <a:avLst/>
          </a:prstGeom>
        </p:spPr>
      </p:pic>
      <p:sp>
        <p:nvSpPr>
          <p:cNvPr id="19" name="Date">
            <a:extLst>
              <a:ext uri="{FF2B5EF4-FFF2-40B4-BE49-F238E27FC236}">
                <a16:creationId xmlns:a16="http://schemas.microsoft.com/office/drawing/2014/main" id="{AAF94E19-ED71-7845-B4E1-5D3EA4F2593F}"/>
              </a:ext>
            </a:extLst>
          </p:cNvPr>
          <p:cNvSpPr>
            <a:spLocks noGrp="1"/>
          </p:cNvSpPr>
          <p:nvPr>
            <p:ph type="dt" sz="half" idx="10"/>
          </p:nvPr>
        </p:nvSpPr>
        <p:spPr>
          <a:xfrm>
            <a:off x="7524206" y="6202177"/>
            <a:ext cx="856701" cy="323968"/>
          </a:xfrm>
        </p:spPr>
        <p:txBody>
          <a:bodyPr/>
          <a:lstStyle>
            <a:lvl1pPr>
              <a:defRPr>
                <a:solidFill>
                  <a:schemeClr val="accent4">
                    <a:alpha val="70000"/>
                  </a:schemeClr>
                </a:solidFill>
              </a:defRPr>
            </a:lvl1pPr>
          </a:lstStyle>
          <a:p>
            <a:fld id="{049DC8E1-D369-0F48-9062-BB068AFD07CE}" type="datetime1">
              <a:rPr lang="en-US" smtClean="0"/>
              <a:pPr/>
              <a:t>8/20/2026</a:t>
            </a:fld>
            <a:endParaRPr lang="en-US" dirty="0"/>
          </a:p>
        </p:txBody>
      </p:sp>
      <p:cxnSp>
        <p:nvCxnSpPr>
          <p:cNvPr id="22" name="Line">
            <a:extLst>
              <a:ext uri="{FF2B5EF4-FFF2-40B4-BE49-F238E27FC236}">
                <a16:creationId xmlns:a16="http://schemas.microsoft.com/office/drawing/2014/main" id="{6E05FCF8-5823-9D4D-B7F3-412E5BDD4E01}"/>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1" name="Slide Number">
            <a:extLst>
              <a:ext uri="{FF2B5EF4-FFF2-40B4-BE49-F238E27FC236}">
                <a16:creationId xmlns:a16="http://schemas.microsoft.com/office/drawing/2014/main" id="{14A543BD-A296-7346-B649-5BA64898AF2C}"/>
              </a:ext>
            </a:extLst>
          </p:cNvPr>
          <p:cNvSpPr>
            <a:spLocks noGrp="1"/>
          </p:cNvSpPr>
          <p:nvPr>
            <p:ph type="sldNum" sz="quarter" idx="12"/>
          </p:nvPr>
        </p:nvSpPr>
        <p:spPr>
          <a:xfrm>
            <a:off x="8413374" y="6181281"/>
            <a:ext cx="365760" cy="365760"/>
          </a:xfrm>
        </p:spPr>
        <p:txBody>
          <a:bodyPr/>
          <a:lstStyle>
            <a:lvl1pPr>
              <a:defRPr>
                <a:solidFill>
                  <a:schemeClr val="accent4"/>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57418840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264">
          <p15:clr>
            <a:srgbClr val="FBAE40"/>
          </p15:clr>
        </p15:guide>
        <p15:guide id="8" orient="horz" pos="192">
          <p15:clr>
            <a:srgbClr val="FBAE40"/>
          </p15:clr>
        </p15:guide>
        <p15:guide id="9" pos="69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p:bg>
      <p:bgPr>
        <a:solidFill>
          <a:schemeClr val="accent2"/>
        </a:solidFill>
        <a:effectLst/>
      </p:bgPr>
    </p:bg>
    <p:spTree>
      <p:nvGrpSpPr>
        <p:cNvPr id="1" name=""/>
        <p:cNvGrpSpPr/>
        <p:nvPr/>
      </p:nvGrpSpPr>
      <p:grpSpPr>
        <a:xfrm>
          <a:off x="0" y="0"/>
          <a:ext cx="0" cy="0"/>
          <a:chOff x="0" y="0"/>
          <a:chExt cx="0" cy="0"/>
        </a:xfrm>
      </p:grpSpPr>
      <p:sp>
        <p:nvSpPr>
          <p:cNvPr id="20" name="Gold Background">
            <a:extLst>
              <a:ext uri="{FF2B5EF4-FFF2-40B4-BE49-F238E27FC236}">
                <a16:creationId xmlns:a16="http://schemas.microsoft.com/office/drawing/2014/main" id="{EACB2F0C-1C3D-CD48-AD13-7B5AD683F7C7}"/>
              </a:ext>
            </a:extLst>
          </p:cNvPr>
          <p:cNvSpPr/>
          <p:nvPr/>
        </p:nvSpPr>
        <p:spPr>
          <a:xfrm>
            <a:off x="0" y="0"/>
            <a:ext cx="9144000"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hasCustomPrompt="1"/>
          </p:nvPr>
        </p:nvSpPr>
        <p:spPr bwMode="blackWhite">
          <a:xfrm>
            <a:off x="1116116" y="1626244"/>
            <a:ext cx="5933959" cy="1523494"/>
          </a:xfrm>
          <a:prstGeom prst="rect">
            <a:avLst/>
          </a:prstGeom>
          <a:noFill/>
          <a:ln w="38100">
            <a:noFill/>
          </a:ln>
        </p:spPr>
        <p:txBody>
          <a:bodyPr wrap="square" lIns="0" tIns="0" rIns="0" bIns="0" anchor="t" anchorCtr="0">
            <a:spAutoFit/>
          </a:bodyPr>
          <a:lstStyle>
            <a:lvl1pPr algn="l">
              <a:lnSpc>
                <a:spcPct val="80000"/>
              </a:lnSpc>
              <a:defRPr sz="6000" b="1" i="1" spc="0">
                <a:solidFill>
                  <a:schemeClr val="bg1"/>
                </a:solidFill>
                <a:latin typeface="Acumin Pro ExtraCondensed" panose="020B0508020202020204" pitchFamily="34" charset="77"/>
              </a:defRPr>
            </a:lvl1pPr>
          </a:lstStyle>
          <a:p>
            <a:r>
              <a:rPr lang="en-US" dirty="0"/>
              <a:t>Title Slide </a:t>
            </a:r>
            <a:r>
              <a:rPr lang="en-US" dirty="0" err="1"/>
              <a:t>Acumin</a:t>
            </a:r>
            <a:r>
              <a:rPr lang="en-US" dirty="0"/>
              <a:t> Pro Extra Cond Bold Italic 60</a:t>
            </a:r>
          </a:p>
        </p:txBody>
      </p:sp>
      <p:sp>
        <p:nvSpPr>
          <p:cNvPr id="3" name="Subtitle"/>
          <p:cNvSpPr>
            <a:spLocks noGrp="1"/>
          </p:cNvSpPr>
          <p:nvPr>
            <p:ph type="subTitle" idx="1" hasCustomPrompt="1"/>
          </p:nvPr>
        </p:nvSpPr>
        <p:spPr>
          <a:xfrm>
            <a:off x="1121760" y="3990084"/>
            <a:ext cx="5322202" cy="336015"/>
          </a:xfr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a:t>
            </a:r>
            <a:r>
              <a:rPr lang="en-US" dirty="0" err="1"/>
              <a:t>Acumin</a:t>
            </a:r>
            <a:r>
              <a:rPr lang="en-US" dirty="0"/>
              <a:t> Pro Semi Cond Bold 22 </a:t>
            </a:r>
            <a:r>
              <a:rPr lang="en-US" dirty="0" err="1"/>
              <a:t>pt</a:t>
            </a:r>
            <a:endParaRPr lang="en-US" dirty="0"/>
          </a:p>
        </p:txBody>
      </p:sp>
      <p:pic>
        <p:nvPicPr>
          <p:cNvPr id="25" name="Black Triangle">
            <a:extLst>
              <a:ext uri="{FF2B5EF4-FFF2-40B4-BE49-F238E27FC236}">
                <a16:creationId xmlns:a16="http://schemas.microsoft.com/office/drawing/2014/main" id="{B39FD579-3334-AA49-8C7F-768033BE0C6B}"/>
              </a:ext>
            </a:extLst>
          </p:cNvPr>
          <p:cNvPicPr>
            <a:picLocks noChangeAspect="1"/>
          </p:cNvPicPr>
          <p:nvPr/>
        </p:nvPicPr>
        <p:blipFill>
          <a:blip r:embed="rId2"/>
          <a:stretch>
            <a:fillRect/>
          </a:stretch>
        </p:blipFill>
        <p:spPr>
          <a:xfrm>
            <a:off x="7366000" y="0"/>
            <a:ext cx="1778000" cy="6858000"/>
          </a:xfrm>
          <a:prstGeom prst="rect">
            <a:avLst/>
          </a:prstGeom>
        </p:spPr>
      </p:pic>
      <p:sp>
        <p:nvSpPr>
          <p:cNvPr id="7" name="Date"/>
          <p:cNvSpPr>
            <a:spLocks noGrp="1"/>
          </p:cNvSpPr>
          <p:nvPr>
            <p:ph type="dt" sz="half" idx="10"/>
          </p:nvPr>
        </p:nvSpPr>
        <p:spPr/>
        <p:txBody>
          <a:bodyPr/>
          <a:lstStyle>
            <a:lvl1pPr>
              <a:defRPr>
                <a:solidFill>
                  <a:schemeClr val="accent4">
                    <a:alpha val="70000"/>
                  </a:schemeClr>
                </a:solidFill>
              </a:defRPr>
            </a:lvl1pPr>
          </a:lstStyle>
          <a:p>
            <a:fld id="{049DC8E1-D369-0F48-9062-BB068AFD07CE}" type="datetime1">
              <a:rPr lang="en-US" smtClean="0"/>
              <a:pPr/>
              <a:t>8/20/2026</a:t>
            </a:fld>
            <a:endParaRPr lang="en-US" dirty="0"/>
          </a:p>
        </p:txBody>
      </p:sp>
      <p:cxnSp>
        <p:nvCxnSpPr>
          <p:cNvPr id="33" name="Line">
            <a:extLst>
              <a:ext uri="{FF2B5EF4-FFF2-40B4-BE49-F238E27FC236}">
                <a16:creationId xmlns:a16="http://schemas.microsoft.com/office/drawing/2014/main" id="{E61121D3-034C-A148-89AD-C240C1E7F6F7}"/>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Slide Number"/>
          <p:cNvSpPr>
            <a:spLocks noGrp="1"/>
          </p:cNvSpPr>
          <p:nvPr>
            <p:ph type="sldNum" sz="quarter" idx="12"/>
          </p:nvPr>
        </p:nvSpPr>
        <p:spPr>
          <a:xfrm>
            <a:off x="8410660" y="6181281"/>
            <a:ext cx="365760" cy="365760"/>
          </a:xfrm>
        </p:spPr>
        <p:txBody>
          <a:bodyPr/>
          <a:lstStyle>
            <a:lvl1pPr>
              <a:defRPr>
                <a:solidFill>
                  <a:schemeClr val="accent4"/>
                </a:solidFill>
              </a:defRPr>
            </a:lvl1pPr>
          </a:lstStyle>
          <a:p>
            <a:fld id="{8A7A6979-0714-4377-B894-6BE4C2D6E202}" type="slidenum">
              <a:rPr lang="en-US" smtClean="0"/>
              <a:pPr/>
              <a:t>‹#›</a:t>
            </a:fld>
            <a:endParaRPr lang="en-US" dirty="0"/>
          </a:p>
        </p:txBody>
      </p:sp>
      <p:pic>
        <p:nvPicPr>
          <p:cNvPr id="22" name="Picture 21">
            <a:extLst>
              <a:ext uri="{FF2B5EF4-FFF2-40B4-BE49-F238E27FC236}">
                <a16:creationId xmlns:a16="http://schemas.microsoft.com/office/drawing/2014/main" id="{841A4344-9636-3240-BE56-2905931448BB}"/>
              </a:ext>
            </a:extLst>
          </p:cNvPr>
          <p:cNvPicPr>
            <a:picLocks noChangeAspect="1"/>
          </p:cNvPicPr>
          <p:nvPr userDrawn="1"/>
        </p:nvPicPr>
        <p:blipFill>
          <a:blip r:embed="rId3"/>
          <a:stretch>
            <a:fillRect/>
          </a:stretch>
        </p:blipFill>
        <p:spPr>
          <a:xfrm>
            <a:off x="430187" y="6046656"/>
            <a:ext cx="3560601" cy="377004"/>
          </a:xfrm>
          <a:prstGeom prst="rect">
            <a:avLst/>
          </a:prstGeom>
        </p:spPr>
      </p:pic>
    </p:spTree>
    <p:extLst>
      <p:ext uri="{BB962C8B-B14F-4D97-AF65-F5344CB8AC3E}">
        <p14:creationId xmlns:p14="http://schemas.microsoft.com/office/powerpoint/2010/main" val="246350217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8" pos="69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ntent Slide - Copy">
    <p:bg>
      <p:bgPr>
        <a:solidFill>
          <a:schemeClr val="accent4"/>
        </a:solidFill>
        <a:effectLst/>
      </p:bgPr>
    </p:bg>
    <p:spTree>
      <p:nvGrpSpPr>
        <p:cNvPr id="1" name=""/>
        <p:cNvGrpSpPr/>
        <p:nvPr/>
      </p:nvGrpSpPr>
      <p:grpSpPr>
        <a:xfrm>
          <a:off x="0" y="0"/>
          <a:ext cx="0" cy="0"/>
          <a:chOff x="0" y="0"/>
          <a:chExt cx="0" cy="0"/>
        </a:xfrm>
      </p:grpSpPr>
      <p:pic>
        <p:nvPicPr>
          <p:cNvPr id="27" name="Black Bar">
            <a:extLst>
              <a:ext uri="{FF2B5EF4-FFF2-40B4-BE49-F238E27FC236}">
                <a16:creationId xmlns:a16="http://schemas.microsoft.com/office/drawing/2014/main" id="{6283C7A5-FA96-634B-82F6-99BF44D20F7C}"/>
              </a:ext>
            </a:extLst>
          </p:cNvPr>
          <p:cNvPicPr>
            <a:picLocks noChangeAspect="1"/>
          </p:cNvPicPr>
          <p:nvPr/>
        </p:nvPicPr>
        <p:blipFill>
          <a:blip r:embed="rId2"/>
          <a:stretch>
            <a:fillRect/>
          </a:stretch>
        </p:blipFill>
        <p:spPr>
          <a:xfrm>
            <a:off x="5257" y="0"/>
            <a:ext cx="8636000" cy="914400"/>
          </a:xfrm>
          <a:prstGeom prst="rect">
            <a:avLst/>
          </a:prstGeom>
        </p:spPr>
      </p:pic>
      <p:sp>
        <p:nvSpPr>
          <p:cNvPr id="2" name="Title"/>
          <p:cNvSpPr>
            <a:spLocks noGrp="1"/>
          </p:cNvSpPr>
          <p:nvPr>
            <p:ph type="ctrTitle" hasCustomPrompt="1"/>
          </p:nvPr>
        </p:nvSpPr>
        <p:spPr bwMode="blackWhite">
          <a:xfrm>
            <a:off x="1117214" y="442674"/>
            <a:ext cx="6925732" cy="51244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Acumin Pro ExtraCondensed" panose="020B0508020202020204" pitchFamily="34" charset="77"/>
              </a:defRPr>
            </a:lvl1pPr>
          </a:lstStyle>
          <a:p>
            <a:r>
              <a:rPr lang="en-US" dirty="0"/>
              <a:t>Title </a:t>
            </a:r>
            <a:r>
              <a:rPr lang="en-US" dirty="0" err="1"/>
              <a:t>Acumin</a:t>
            </a:r>
            <a:r>
              <a:rPr lang="en-US" dirty="0"/>
              <a:t> Pro Extra Cond Bold Italic 36 </a:t>
            </a:r>
            <a:r>
              <a:rPr lang="en-US" dirty="0" err="1"/>
              <a:t>pt</a:t>
            </a:r>
            <a:endParaRPr lang="en-US" dirty="0"/>
          </a:p>
        </p:txBody>
      </p:sp>
      <p:sp>
        <p:nvSpPr>
          <p:cNvPr id="3" name="Subhead"/>
          <p:cNvSpPr>
            <a:spLocks noGrp="1"/>
          </p:cNvSpPr>
          <p:nvPr>
            <p:ph type="subTitle" idx="1" hasCustomPrompt="1"/>
          </p:nvPr>
        </p:nvSpPr>
        <p:spPr>
          <a:xfrm>
            <a:off x="1117213" y="1345166"/>
            <a:ext cx="5491495" cy="341599"/>
          </a:xfr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a:t>
            </a:r>
            <a:r>
              <a:rPr lang="en-US" dirty="0" err="1"/>
              <a:t>Acumin</a:t>
            </a:r>
            <a:r>
              <a:rPr lang="en-US" dirty="0"/>
              <a:t> Pro Semi Cond Bold 22 </a:t>
            </a:r>
            <a:r>
              <a:rPr lang="en-US" dirty="0" err="1"/>
              <a:t>pt</a:t>
            </a:r>
            <a:endParaRPr lang="en-US" dirty="0"/>
          </a:p>
        </p:txBody>
      </p:sp>
      <p:sp>
        <p:nvSpPr>
          <p:cNvPr id="25" name="Body Text">
            <a:extLst>
              <a:ext uri="{FF2B5EF4-FFF2-40B4-BE49-F238E27FC236}">
                <a16:creationId xmlns:a16="http://schemas.microsoft.com/office/drawing/2014/main" id="{9F798712-4535-8340-942F-27FFD5E3FE9B}"/>
              </a:ext>
            </a:extLst>
          </p:cNvPr>
          <p:cNvSpPr>
            <a:spLocks noGrp="1"/>
          </p:cNvSpPr>
          <p:nvPr>
            <p:ph type="body" sz="quarter" idx="14" hasCustomPrompt="1"/>
          </p:nvPr>
        </p:nvSpPr>
        <p:spPr>
          <a:xfrm>
            <a:off x="1821465" y="1962540"/>
            <a:ext cx="5524500"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Acumin Pro" panose="020B0504020202020204" pitchFamily="34" charset="77"/>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p:txBody>
      </p:sp>
      <p:sp>
        <p:nvSpPr>
          <p:cNvPr id="28" name="Date">
            <a:extLst>
              <a:ext uri="{FF2B5EF4-FFF2-40B4-BE49-F238E27FC236}">
                <a16:creationId xmlns:a16="http://schemas.microsoft.com/office/drawing/2014/main" id="{32B67432-75BE-B145-B884-FF16D239EAF2}"/>
              </a:ext>
            </a:extLst>
          </p:cNvPr>
          <p:cNvSpPr>
            <a:spLocks noGrp="1"/>
          </p:cNvSpPr>
          <p:nvPr>
            <p:ph type="dt" sz="half" idx="2"/>
          </p:nvPr>
        </p:nvSpPr>
        <p:spPr>
          <a:xfrm>
            <a:off x="7602587" y="6202177"/>
            <a:ext cx="778320" cy="323968"/>
          </a:xfrm>
          <a:prstGeom prst="rect">
            <a:avLst/>
          </a:prstGeom>
        </p:spPr>
        <p:txBody>
          <a:bodyPr vert="horz" lIns="91440" tIns="45720" rIns="91440" bIns="45720" rtlCol="0" anchor="ctr"/>
          <a:lstStyle>
            <a:lvl1pPr algn="r">
              <a:defRPr sz="1000" b="0" i="0">
                <a:solidFill>
                  <a:schemeClr val="bg1">
                    <a:alpha val="70000"/>
                  </a:schemeClr>
                </a:solidFill>
                <a:latin typeface="Acumin Pro" panose="020B0504020202020204" pitchFamily="34" charset="77"/>
              </a:defRPr>
            </a:lvl1pPr>
          </a:lstStyle>
          <a:p>
            <a:fld id="{E0C8DACD-4E35-4E4C-AC75-C3DE50F04E7E}" type="datetime1">
              <a:rPr lang="en-US" smtClean="0"/>
              <a:pPr/>
              <a:t>8/20/2026</a:t>
            </a:fld>
            <a:endParaRPr lang="en-US" dirty="0"/>
          </a:p>
        </p:txBody>
      </p:sp>
      <p:cxnSp>
        <p:nvCxnSpPr>
          <p:cNvPr id="30" name="Line">
            <a:extLst>
              <a:ext uri="{FF2B5EF4-FFF2-40B4-BE49-F238E27FC236}">
                <a16:creationId xmlns:a16="http://schemas.microsoft.com/office/drawing/2014/main" id="{58350E96-57A4-414B-9B8B-1430C2B4D38E}"/>
              </a:ext>
            </a:extLst>
          </p:cNvPr>
          <p:cNvCxnSpPr>
            <a:cxnSpLocks/>
          </p:cNvCxnSpPr>
          <p:nvPr/>
        </p:nvCxnSpPr>
        <p:spPr>
          <a:xfrm>
            <a:off x="8400500" y="6270568"/>
            <a:ext cx="0" cy="160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Slide Number">
            <a:extLst>
              <a:ext uri="{FF2B5EF4-FFF2-40B4-BE49-F238E27FC236}">
                <a16:creationId xmlns:a16="http://schemas.microsoft.com/office/drawing/2014/main" id="{49E8753C-A442-034F-B0F4-92D22B3247FE}"/>
              </a:ext>
            </a:extLst>
          </p:cNvPr>
          <p:cNvSpPr>
            <a:spLocks noGrp="1"/>
          </p:cNvSpPr>
          <p:nvPr>
            <p:ph type="sldNum" sz="quarter" idx="4"/>
          </p:nvPr>
        </p:nvSpPr>
        <p:spPr>
          <a:xfrm>
            <a:off x="8413374" y="6181281"/>
            <a:ext cx="365760" cy="365760"/>
          </a:xfrm>
          <a:prstGeom prst="ellipse">
            <a:avLst/>
          </a:prstGeom>
          <a:noFill/>
        </p:spPr>
        <p:txBody>
          <a:bodyPr vert="horz" lIns="18288" tIns="45720" rIns="18288" bIns="45720" rtlCol="0" anchor="ctr">
            <a:noAutofit/>
          </a:bodyPr>
          <a:lstStyle>
            <a:lvl1pPr algn="ctr">
              <a:defRPr sz="1000" b="1" i="0" spc="0" baseline="0">
                <a:solidFill>
                  <a:schemeClr val="bg1"/>
                </a:solidFill>
                <a:latin typeface="Acumin Pro Semibold" panose="020B0504020202020204" pitchFamily="34" charset="77"/>
              </a:defRPr>
            </a:lvl1pPr>
          </a:lstStyle>
          <a:p>
            <a:fld id="{8A7A6979-0714-4377-B894-6BE4C2D6E202}" type="slidenum">
              <a:rPr lang="en-US" smtClean="0"/>
              <a:pPr/>
              <a:t>‹#›</a:t>
            </a:fld>
            <a:endParaRPr lang="en-US" dirty="0"/>
          </a:p>
        </p:txBody>
      </p:sp>
      <p:pic>
        <p:nvPicPr>
          <p:cNvPr id="20" name="Picture 19">
            <a:extLst>
              <a:ext uri="{FF2B5EF4-FFF2-40B4-BE49-F238E27FC236}">
                <a16:creationId xmlns:a16="http://schemas.microsoft.com/office/drawing/2014/main" id="{FEC7FD0C-6FE9-F549-9789-857EA3F3191C}"/>
              </a:ext>
            </a:extLst>
          </p:cNvPr>
          <p:cNvPicPr>
            <a:picLocks noChangeAspect="1"/>
          </p:cNvPicPr>
          <p:nvPr userDrawn="1"/>
        </p:nvPicPr>
        <p:blipFill>
          <a:blip r:embed="rId3"/>
          <a:stretch>
            <a:fillRect/>
          </a:stretch>
        </p:blipFill>
        <p:spPr>
          <a:xfrm>
            <a:off x="430187" y="6046656"/>
            <a:ext cx="3560601" cy="377004"/>
          </a:xfrm>
          <a:prstGeom prst="rect">
            <a:avLst/>
          </a:prstGeom>
        </p:spPr>
      </p:pic>
    </p:spTree>
    <p:extLst>
      <p:ext uri="{BB962C8B-B14F-4D97-AF65-F5344CB8AC3E}">
        <p14:creationId xmlns:p14="http://schemas.microsoft.com/office/powerpoint/2010/main" val="140675489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32">
          <p15:clr>
            <a:srgbClr val="FBAE40"/>
          </p15:clr>
        </p15:guide>
        <p15:guide id="7" pos="984">
          <p15:clr>
            <a:srgbClr val="FBAE40"/>
          </p15:clr>
        </p15:guide>
        <p15:guide id="8" pos="696">
          <p15:clr>
            <a:srgbClr val="FBAE40"/>
          </p15:clr>
        </p15:guide>
        <p15:guide id="9" pos="115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ntent Slide - Copy &amp; Pic/Chart">
    <p:bg>
      <p:bgPr>
        <a:solidFill>
          <a:schemeClr val="accent4"/>
        </a:solidFill>
        <a:effectLst/>
      </p:bgPr>
    </p:bg>
    <p:spTree>
      <p:nvGrpSpPr>
        <p:cNvPr id="1" name=""/>
        <p:cNvGrpSpPr/>
        <p:nvPr/>
      </p:nvGrpSpPr>
      <p:grpSpPr>
        <a:xfrm>
          <a:off x="0" y="0"/>
          <a:ext cx="0" cy="0"/>
          <a:chOff x="0" y="0"/>
          <a:chExt cx="0" cy="0"/>
        </a:xfrm>
      </p:grpSpPr>
      <p:pic>
        <p:nvPicPr>
          <p:cNvPr id="21" name="Black Bar">
            <a:extLst>
              <a:ext uri="{FF2B5EF4-FFF2-40B4-BE49-F238E27FC236}">
                <a16:creationId xmlns:a16="http://schemas.microsoft.com/office/drawing/2014/main" id="{87C91AFD-CCD5-AA40-82FE-4B69C6151917}"/>
              </a:ext>
            </a:extLst>
          </p:cNvPr>
          <p:cNvPicPr>
            <a:picLocks noChangeAspect="1"/>
          </p:cNvPicPr>
          <p:nvPr/>
        </p:nvPicPr>
        <p:blipFill>
          <a:blip r:embed="rId2"/>
          <a:stretch>
            <a:fillRect/>
          </a:stretch>
        </p:blipFill>
        <p:spPr>
          <a:xfrm>
            <a:off x="5257" y="0"/>
            <a:ext cx="8636000" cy="914400"/>
          </a:xfrm>
          <a:prstGeom prst="rect">
            <a:avLst/>
          </a:prstGeom>
        </p:spPr>
      </p:pic>
      <p:sp>
        <p:nvSpPr>
          <p:cNvPr id="22" name="Title">
            <a:extLst>
              <a:ext uri="{FF2B5EF4-FFF2-40B4-BE49-F238E27FC236}">
                <a16:creationId xmlns:a16="http://schemas.microsoft.com/office/drawing/2014/main" id="{73768DE6-FB80-874D-8DE0-986B46F1FD05}"/>
              </a:ext>
            </a:extLst>
          </p:cNvPr>
          <p:cNvSpPr>
            <a:spLocks noGrp="1"/>
          </p:cNvSpPr>
          <p:nvPr>
            <p:ph type="ctrTitle" hasCustomPrompt="1"/>
          </p:nvPr>
        </p:nvSpPr>
        <p:spPr bwMode="blackWhite">
          <a:xfrm>
            <a:off x="1117214" y="442674"/>
            <a:ext cx="6925732" cy="51244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Acumin Pro ExtraCondensed" panose="020B0508020202020204" pitchFamily="34" charset="77"/>
              </a:defRPr>
            </a:lvl1pPr>
          </a:lstStyle>
          <a:p>
            <a:r>
              <a:rPr lang="en-US" dirty="0"/>
              <a:t>Title </a:t>
            </a:r>
            <a:r>
              <a:rPr lang="en-US" dirty="0" err="1"/>
              <a:t>Acumin</a:t>
            </a:r>
            <a:r>
              <a:rPr lang="en-US" dirty="0"/>
              <a:t> Pro Extra Cond Bold Italic 36 </a:t>
            </a:r>
            <a:r>
              <a:rPr lang="en-US" dirty="0" err="1"/>
              <a:t>pt</a:t>
            </a:r>
            <a:endParaRPr lang="en-US" dirty="0"/>
          </a:p>
        </p:txBody>
      </p:sp>
      <p:sp>
        <p:nvSpPr>
          <p:cNvPr id="3" name="Subhead"/>
          <p:cNvSpPr>
            <a:spLocks noGrp="1"/>
          </p:cNvSpPr>
          <p:nvPr>
            <p:ph type="subTitle" idx="1" hasCustomPrompt="1"/>
          </p:nvPr>
        </p:nvSpPr>
        <p:spPr>
          <a:xfrm>
            <a:off x="1117679" y="1345166"/>
            <a:ext cx="5466371" cy="338554"/>
          </a:xfr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a:t>
            </a:r>
            <a:r>
              <a:rPr lang="en-US" dirty="0" err="1"/>
              <a:t>Acumin</a:t>
            </a:r>
            <a:r>
              <a:rPr lang="en-US" dirty="0"/>
              <a:t> Pro Semi Cond Bold 22 </a:t>
            </a:r>
            <a:r>
              <a:rPr lang="en-US" dirty="0" err="1"/>
              <a:t>pt</a:t>
            </a:r>
            <a:endParaRPr lang="en-US" dirty="0"/>
          </a:p>
        </p:txBody>
      </p:sp>
      <p:sp>
        <p:nvSpPr>
          <p:cNvPr id="19" name="Body Text">
            <a:extLst>
              <a:ext uri="{FF2B5EF4-FFF2-40B4-BE49-F238E27FC236}">
                <a16:creationId xmlns:a16="http://schemas.microsoft.com/office/drawing/2014/main" id="{4B5CCD19-DE21-294C-8B0B-3103725AE082}"/>
              </a:ext>
            </a:extLst>
          </p:cNvPr>
          <p:cNvSpPr>
            <a:spLocks noGrp="1"/>
          </p:cNvSpPr>
          <p:nvPr>
            <p:ph type="body" sz="quarter" idx="14" hasCustomPrompt="1"/>
          </p:nvPr>
        </p:nvSpPr>
        <p:spPr>
          <a:xfrm>
            <a:off x="1128501" y="1917388"/>
            <a:ext cx="3443499"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Acumin Pro" panose="020B0504020202020204" pitchFamily="34" charset="77"/>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lvl="0"/>
            <a:endParaRPr lang="en-US" dirty="0"/>
          </a:p>
        </p:txBody>
      </p:sp>
      <p:sp>
        <p:nvSpPr>
          <p:cNvPr id="10" name="Picture or Chart" descr="Picture or Chart">
            <a:extLst>
              <a:ext uri="{FF2B5EF4-FFF2-40B4-BE49-F238E27FC236}">
                <a16:creationId xmlns:a16="http://schemas.microsoft.com/office/drawing/2014/main" id="{699BD747-48B6-2547-8F7C-25A44594F612}"/>
              </a:ext>
            </a:extLst>
          </p:cNvPr>
          <p:cNvSpPr>
            <a:spLocks noGrp="1"/>
          </p:cNvSpPr>
          <p:nvPr>
            <p:ph sz="quarter" idx="13" hasCustomPrompt="1"/>
          </p:nvPr>
        </p:nvSpPr>
        <p:spPr>
          <a:xfrm>
            <a:off x="4765675" y="1920875"/>
            <a:ext cx="3965575" cy="2982913"/>
          </a:xfrm>
        </p:spPr>
        <p:txBody>
          <a:bodyPr lIns="0" tIns="0" rIns="0" bIns="0" anchor="ctr" anchorCtr="0"/>
          <a:lstStyle>
            <a:lvl1pPr algn="ctr">
              <a:defRPr b="0" i="0">
                <a:solidFill>
                  <a:schemeClr val="bg1"/>
                </a:solidFill>
                <a:latin typeface="Acumin Pro" panose="020B0504020202020204" pitchFamily="34" charset="77"/>
              </a:defRPr>
            </a:lvl1pPr>
            <a:lvl4pPr marL="685800" indent="0" algn="ctr">
              <a:buNone/>
              <a:defRPr>
                <a:solidFill>
                  <a:schemeClr val="bg1"/>
                </a:solidFill>
              </a:defRPr>
            </a:lvl4pPr>
          </a:lstStyle>
          <a:p>
            <a:pPr lvl="0"/>
            <a:r>
              <a:rPr lang="en-US" dirty="0"/>
              <a:t>Insert picture or chart here</a:t>
            </a:r>
          </a:p>
        </p:txBody>
      </p:sp>
      <p:sp>
        <p:nvSpPr>
          <p:cNvPr id="23" name="Date">
            <a:extLst>
              <a:ext uri="{FF2B5EF4-FFF2-40B4-BE49-F238E27FC236}">
                <a16:creationId xmlns:a16="http://schemas.microsoft.com/office/drawing/2014/main" id="{CF069E70-AF49-2042-836A-1CC5C09B9CCB}"/>
              </a:ext>
            </a:extLst>
          </p:cNvPr>
          <p:cNvSpPr>
            <a:spLocks noGrp="1"/>
          </p:cNvSpPr>
          <p:nvPr>
            <p:ph type="dt" sz="half" idx="2"/>
          </p:nvPr>
        </p:nvSpPr>
        <p:spPr>
          <a:xfrm>
            <a:off x="7537270" y="6202177"/>
            <a:ext cx="843637" cy="323968"/>
          </a:xfrm>
          <a:prstGeom prst="rect">
            <a:avLst/>
          </a:prstGeom>
        </p:spPr>
        <p:txBody>
          <a:bodyPr vert="horz" lIns="91440" tIns="45720" rIns="91440" bIns="45720" rtlCol="0" anchor="ctr"/>
          <a:lstStyle>
            <a:lvl1pPr algn="r">
              <a:defRPr sz="1000" b="0" i="0">
                <a:solidFill>
                  <a:schemeClr val="bg1">
                    <a:alpha val="70000"/>
                  </a:schemeClr>
                </a:solidFill>
                <a:latin typeface="Acumin Pro" panose="020B0504020202020204" pitchFamily="34" charset="77"/>
              </a:defRPr>
            </a:lvl1pPr>
          </a:lstStyle>
          <a:p>
            <a:fld id="{E0C8DACD-4E35-4E4C-AC75-C3DE50F04E7E}" type="datetime1">
              <a:rPr lang="en-US" smtClean="0"/>
              <a:pPr/>
              <a:t>8/20/2026</a:t>
            </a:fld>
            <a:endParaRPr lang="en-US" dirty="0"/>
          </a:p>
        </p:txBody>
      </p:sp>
      <p:cxnSp>
        <p:nvCxnSpPr>
          <p:cNvPr id="25" name="Line">
            <a:extLst>
              <a:ext uri="{FF2B5EF4-FFF2-40B4-BE49-F238E27FC236}">
                <a16:creationId xmlns:a16="http://schemas.microsoft.com/office/drawing/2014/main" id="{BCC405A1-23C8-8E4E-940E-49CA3B709385}"/>
              </a:ext>
            </a:extLst>
          </p:cNvPr>
          <p:cNvCxnSpPr>
            <a:cxnSpLocks/>
          </p:cNvCxnSpPr>
          <p:nvPr/>
        </p:nvCxnSpPr>
        <p:spPr>
          <a:xfrm>
            <a:off x="8400500" y="6270568"/>
            <a:ext cx="0" cy="160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Slide Number">
            <a:extLst>
              <a:ext uri="{FF2B5EF4-FFF2-40B4-BE49-F238E27FC236}">
                <a16:creationId xmlns:a16="http://schemas.microsoft.com/office/drawing/2014/main" id="{50D54855-2B56-7D4D-BC1F-BBB8B58B9663}"/>
              </a:ext>
            </a:extLst>
          </p:cNvPr>
          <p:cNvSpPr>
            <a:spLocks noGrp="1"/>
          </p:cNvSpPr>
          <p:nvPr>
            <p:ph type="sldNum" sz="quarter" idx="4"/>
          </p:nvPr>
        </p:nvSpPr>
        <p:spPr>
          <a:xfrm>
            <a:off x="8413374" y="6181281"/>
            <a:ext cx="365760" cy="365760"/>
          </a:xfrm>
          <a:prstGeom prst="ellipse">
            <a:avLst/>
          </a:prstGeom>
          <a:noFill/>
        </p:spPr>
        <p:txBody>
          <a:bodyPr vert="horz" lIns="18288" tIns="45720" rIns="18288" bIns="45720" rtlCol="0" anchor="ctr">
            <a:noAutofit/>
          </a:bodyPr>
          <a:lstStyle>
            <a:lvl1pPr algn="ctr">
              <a:defRPr sz="1000" b="1" i="0" spc="0" baseline="0">
                <a:solidFill>
                  <a:schemeClr val="bg1"/>
                </a:solidFill>
                <a:latin typeface="Acumin Pro Semibold" panose="020B0504020202020204" pitchFamily="34" charset="77"/>
              </a:defRPr>
            </a:lvl1pPr>
          </a:lstStyle>
          <a:p>
            <a:fld id="{8A7A6979-0714-4377-B894-6BE4C2D6E202}" type="slidenum">
              <a:rPr lang="en-US" smtClean="0"/>
              <a:pPr/>
              <a:t>‹#›</a:t>
            </a:fld>
            <a:endParaRPr lang="en-US" dirty="0"/>
          </a:p>
        </p:txBody>
      </p:sp>
      <p:pic>
        <p:nvPicPr>
          <p:cNvPr id="28" name="Picture 27">
            <a:extLst>
              <a:ext uri="{FF2B5EF4-FFF2-40B4-BE49-F238E27FC236}">
                <a16:creationId xmlns:a16="http://schemas.microsoft.com/office/drawing/2014/main" id="{06CDF66D-338D-1041-A82A-FAECF8B38EC3}"/>
              </a:ext>
            </a:extLst>
          </p:cNvPr>
          <p:cNvPicPr>
            <a:picLocks noChangeAspect="1"/>
          </p:cNvPicPr>
          <p:nvPr userDrawn="1"/>
        </p:nvPicPr>
        <p:blipFill>
          <a:blip r:embed="rId3"/>
          <a:stretch>
            <a:fillRect/>
          </a:stretch>
        </p:blipFill>
        <p:spPr>
          <a:xfrm>
            <a:off x="430187" y="6046656"/>
            <a:ext cx="3560601" cy="377004"/>
          </a:xfrm>
          <a:prstGeom prst="rect">
            <a:avLst/>
          </a:prstGeom>
        </p:spPr>
      </p:pic>
    </p:spTree>
    <p:extLst>
      <p:ext uri="{BB962C8B-B14F-4D97-AF65-F5344CB8AC3E}">
        <p14:creationId xmlns:p14="http://schemas.microsoft.com/office/powerpoint/2010/main" val="18154640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69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 Slide - Picture">
    <p:bg>
      <p:bgPr>
        <a:solidFill>
          <a:schemeClr val="accent4"/>
        </a:solidFill>
        <a:effectLst/>
      </p:bgPr>
    </p:bg>
    <p:spTree>
      <p:nvGrpSpPr>
        <p:cNvPr id="1" name=""/>
        <p:cNvGrpSpPr/>
        <p:nvPr/>
      </p:nvGrpSpPr>
      <p:grpSpPr>
        <a:xfrm>
          <a:off x="0" y="0"/>
          <a:ext cx="0" cy="0"/>
          <a:chOff x="0" y="0"/>
          <a:chExt cx="0" cy="0"/>
        </a:xfrm>
      </p:grpSpPr>
      <p:sp>
        <p:nvSpPr>
          <p:cNvPr id="17" name="Picture" descr="Description of Picture">
            <a:extLst>
              <a:ext uri="{FF2B5EF4-FFF2-40B4-BE49-F238E27FC236}">
                <a16:creationId xmlns:a16="http://schemas.microsoft.com/office/drawing/2014/main" id="{B6A7C9B5-3617-0144-A4ED-16186741E8C3}"/>
              </a:ext>
            </a:extLst>
          </p:cNvPr>
          <p:cNvSpPr>
            <a:spLocks noGrp="1"/>
          </p:cNvSpPr>
          <p:nvPr>
            <p:ph type="pic" sz="quarter" idx="13"/>
          </p:nvPr>
        </p:nvSpPr>
        <p:spPr>
          <a:xfrm>
            <a:off x="0" y="0"/>
            <a:ext cx="9144000" cy="6858000"/>
          </a:xfrm>
        </p:spPr>
        <p:txBody>
          <a:bodyPr anchor="ctr" anchorCtr="1"/>
          <a:lstStyle>
            <a:lvl1pPr marL="0" indent="0" algn="ctr">
              <a:buFontTx/>
              <a:buNone/>
              <a:defRPr baseline="0">
                <a:solidFill>
                  <a:schemeClr val="bg1"/>
                </a:solidFill>
                <a:latin typeface="Acumin Pro" panose="020B0504020202020204" pitchFamily="34" charset="77"/>
              </a:defRPr>
            </a:lvl1pPr>
          </a:lstStyle>
          <a:p>
            <a:r>
              <a:rPr lang="en-US"/>
              <a:t>Click icon to add picture</a:t>
            </a:r>
            <a:endParaRPr lang="en-US" dirty="0"/>
          </a:p>
        </p:txBody>
      </p:sp>
      <p:sp>
        <p:nvSpPr>
          <p:cNvPr id="14" name="Photo Caption">
            <a:extLst>
              <a:ext uri="{FF2B5EF4-FFF2-40B4-BE49-F238E27FC236}">
                <a16:creationId xmlns:a16="http://schemas.microsoft.com/office/drawing/2014/main" id="{0D6DAF39-EE35-6843-807B-FF770BE21293}"/>
              </a:ext>
            </a:extLst>
          </p:cNvPr>
          <p:cNvSpPr>
            <a:spLocks noGrp="1"/>
          </p:cNvSpPr>
          <p:nvPr>
            <p:ph type="ctrTitle" hasCustomPrompt="1"/>
          </p:nvPr>
        </p:nvSpPr>
        <p:spPr bwMode="blackWhite">
          <a:xfrm>
            <a:off x="381000" y="304800"/>
            <a:ext cx="2879168" cy="1253420"/>
          </a:xfrm>
          <a:prstGeom prst="rect">
            <a:avLst/>
          </a:prstGeom>
          <a:noFill/>
          <a:ln w="38100">
            <a:noFill/>
          </a:ln>
        </p:spPr>
        <p:txBody>
          <a:bodyPr wrap="square" lIns="0" tIns="0" rIns="0" bIns="0" anchor="t" anchorCtr="0">
            <a:spAutoFit/>
          </a:bodyPr>
          <a:lstStyle>
            <a:lvl1pPr algn="l">
              <a:defRPr sz="1800" b="1" i="0" cap="none" spc="0">
                <a:solidFill>
                  <a:schemeClr val="bg1"/>
                </a:solidFill>
                <a:latin typeface="Acumin Pro" panose="020B0504020202020204" pitchFamily="34" charset="77"/>
              </a:defRPr>
            </a:lvl1pPr>
          </a:lstStyle>
          <a:p>
            <a:r>
              <a:rPr lang="en-US" dirty="0"/>
              <a:t>Brief photo caption. Place in top left or right corner. </a:t>
            </a:r>
            <a:r>
              <a:rPr lang="en-US" dirty="0" err="1"/>
              <a:t>Acumin</a:t>
            </a:r>
            <a:r>
              <a:rPr lang="en-US" dirty="0"/>
              <a:t> Pro Bold 18 pt. Make text black or white for legibility.</a:t>
            </a:r>
          </a:p>
        </p:txBody>
      </p:sp>
      <p:pic>
        <p:nvPicPr>
          <p:cNvPr id="29" name="Gold Triangle">
            <a:extLst>
              <a:ext uri="{FF2B5EF4-FFF2-40B4-BE49-F238E27FC236}">
                <a16:creationId xmlns:a16="http://schemas.microsoft.com/office/drawing/2014/main" id="{6C3B8210-1510-C644-9CE9-0E6E1BA9961F}"/>
              </a:ext>
            </a:extLst>
          </p:cNvPr>
          <p:cNvPicPr>
            <a:picLocks noChangeAspect="1"/>
          </p:cNvPicPr>
          <p:nvPr/>
        </p:nvPicPr>
        <p:blipFill>
          <a:blip r:embed="rId2"/>
          <a:stretch>
            <a:fillRect/>
          </a:stretch>
        </p:blipFill>
        <p:spPr>
          <a:xfrm>
            <a:off x="7366000" y="0"/>
            <a:ext cx="1778000" cy="6858000"/>
          </a:xfrm>
          <a:prstGeom prst="rect">
            <a:avLst/>
          </a:prstGeom>
        </p:spPr>
      </p:pic>
      <p:sp>
        <p:nvSpPr>
          <p:cNvPr id="19" name="Date">
            <a:extLst>
              <a:ext uri="{FF2B5EF4-FFF2-40B4-BE49-F238E27FC236}">
                <a16:creationId xmlns:a16="http://schemas.microsoft.com/office/drawing/2014/main" id="{AAF94E19-ED71-7845-B4E1-5D3EA4F2593F}"/>
              </a:ext>
            </a:extLst>
          </p:cNvPr>
          <p:cNvSpPr>
            <a:spLocks noGrp="1"/>
          </p:cNvSpPr>
          <p:nvPr>
            <p:ph type="dt" sz="half" idx="10"/>
          </p:nvPr>
        </p:nvSpPr>
        <p:spPr>
          <a:xfrm>
            <a:off x="7524207" y="6202177"/>
            <a:ext cx="856700" cy="323968"/>
          </a:xfrm>
        </p:spPr>
        <p:txBody>
          <a:bodyPr/>
          <a:lstStyle>
            <a:lvl1pPr>
              <a:defRPr>
                <a:solidFill>
                  <a:schemeClr val="accent4">
                    <a:alpha val="70000"/>
                  </a:schemeClr>
                </a:solidFill>
              </a:defRPr>
            </a:lvl1pPr>
          </a:lstStyle>
          <a:p>
            <a:fld id="{049DC8E1-D369-0F48-9062-BB068AFD07CE}" type="datetime1">
              <a:rPr lang="en-US" smtClean="0"/>
              <a:pPr/>
              <a:t>8/20/2026</a:t>
            </a:fld>
            <a:endParaRPr lang="en-US" dirty="0"/>
          </a:p>
        </p:txBody>
      </p:sp>
      <p:cxnSp>
        <p:nvCxnSpPr>
          <p:cNvPr id="22" name="Line">
            <a:extLst>
              <a:ext uri="{FF2B5EF4-FFF2-40B4-BE49-F238E27FC236}">
                <a16:creationId xmlns:a16="http://schemas.microsoft.com/office/drawing/2014/main" id="{6E05FCF8-5823-9D4D-B7F3-412E5BDD4E01}"/>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1" name="Slide Number">
            <a:extLst>
              <a:ext uri="{FF2B5EF4-FFF2-40B4-BE49-F238E27FC236}">
                <a16:creationId xmlns:a16="http://schemas.microsoft.com/office/drawing/2014/main" id="{14A543BD-A296-7346-B649-5BA64898AF2C}"/>
              </a:ext>
            </a:extLst>
          </p:cNvPr>
          <p:cNvSpPr>
            <a:spLocks noGrp="1"/>
          </p:cNvSpPr>
          <p:nvPr>
            <p:ph type="sldNum" sz="quarter" idx="12"/>
          </p:nvPr>
        </p:nvSpPr>
        <p:spPr>
          <a:xfrm>
            <a:off x="8413374" y="6181281"/>
            <a:ext cx="365760" cy="365760"/>
          </a:xfrm>
        </p:spPr>
        <p:txBody>
          <a:bodyPr/>
          <a:lstStyle>
            <a:lvl1pPr>
              <a:defRPr>
                <a:solidFill>
                  <a:schemeClr val="accent4"/>
                </a:solidFill>
              </a:defRPr>
            </a:lvl1pPr>
          </a:lstStyle>
          <a:p>
            <a:fld id="{8A7A6979-0714-4377-B894-6BE4C2D6E202}" type="slidenum">
              <a:rPr lang="en-US" smtClean="0"/>
              <a:pPr/>
              <a:t>‹#›</a:t>
            </a:fld>
            <a:endParaRPr lang="en-US" dirty="0"/>
          </a:p>
        </p:txBody>
      </p:sp>
      <p:pic>
        <p:nvPicPr>
          <p:cNvPr id="24" name="Picture 23">
            <a:extLst>
              <a:ext uri="{FF2B5EF4-FFF2-40B4-BE49-F238E27FC236}">
                <a16:creationId xmlns:a16="http://schemas.microsoft.com/office/drawing/2014/main" id="{AD1B7735-DBE9-4B49-A2F7-5DC8ED0C8B85}"/>
              </a:ext>
            </a:extLst>
          </p:cNvPr>
          <p:cNvPicPr>
            <a:picLocks noChangeAspect="1"/>
          </p:cNvPicPr>
          <p:nvPr userDrawn="1"/>
        </p:nvPicPr>
        <p:blipFill>
          <a:blip r:embed="rId3"/>
          <a:stretch>
            <a:fillRect/>
          </a:stretch>
        </p:blipFill>
        <p:spPr>
          <a:xfrm>
            <a:off x="430187" y="6046656"/>
            <a:ext cx="3560601" cy="377004"/>
          </a:xfrm>
          <a:prstGeom prst="rect">
            <a:avLst/>
          </a:prstGeom>
        </p:spPr>
      </p:pic>
    </p:spTree>
    <p:extLst>
      <p:ext uri="{BB962C8B-B14F-4D97-AF65-F5344CB8AC3E}">
        <p14:creationId xmlns:p14="http://schemas.microsoft.com/office/powerpoint/2010/main" val="418625800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264">
          <p15:clr>
            <a:srgbClr val="FBAE40"/>
          </p15:clr>
        </p15:guide>
        <p15:guide id="8" orient="horz" pos="192">
          <p15:clr>
            <a:srgbClr val="FBAE40"/>
          </p15:clr>
        </p15:guide>
        <p15:guide id="9" pos="2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 Slide - Fact/Highlight">
    <p:bg>
      <p:bgPr>
        <a:solidFill>
          <a:schemeClr val="accent2"/>
        </a:solidFill>
        <a:effectLst/>
      </p:bgPr>
    </p:bg>
    <p:spTree>
      <p:nvGrpSpPr>
        <p:cNvPr id="1" name=""/>
        <p:cNvGrpSpPr/>
        <p:nvPr/>
      </p:nvGrpSpPr>
      <p:grpSpPr>
        <a:xfrm>
          <a:off x="0" y="0"/>
          <a:ext cx="0" cy="0"/>
          <a:chOff x="0" y="0"/>
          <a:chExt cx="0" cy="0"/>
        </a:xfrm>
      </p:grpSpPr>
      <p:sp>
        <p:nvSpPr>
          <p:cNvPr id="6" name="Gold Background">
            <a:extLst>
              <a:ext uri="{FF2B5EF4-FFF2-40B4-BE49-F238E27FC236}">
                <a16:creationId xmlns:a16="http://schemas.microsoft.com/office/drawing/2014/main" id="{5CCAEC11-865D-CB4B-88E8-5AF51FB37FBE}"/>
              </a:ext>
            </a:extLst>
          </p:cNvPr>
          <p:cNvSpPr/>
          <p:nvPr/>
        </p:nvSpPr>
        <p:spPr>
          <a:xfrm>
            <a:off x="0" y="0"/>
            <a:ext cx="9143999" cy="68522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Heading">
            <a:extLst>
              <a:ext uri="{FF2B5EF4-FFF2-40B4-BE49-F238E27FC236}">
                <a16:creationId xmlns:a16="http://schemas.microsoft.com/office/drawing/2014/main" id="{4D7D7E43-151C-6148-8D70-1135C4C4B705}"/>
              </a:ext>
            </a:extLst>
          </p:cNvPr>
          <p:cNvSpPr>
            <a:spLocks noGrp="1"/>
          </p:cNvSpPr>
          <p:nvPr>
            <p:ph type="ctrTitle" hasCustomPrompt="1"/>
          </p:nvPr>
        </p:nvSpPr>
        <p:spPr bwMode="blackWhite">
          <a:xfrm>
            <a:off x="2170159" y="1466566"/>
            <a:ext cx="4814498" cy="1210973"/>
          </a:xfrm>
          <a:prstGeom prst="rect">
            <a:avLst/>
          </a:prstGeom>
          <a:noFill/>
          <a:ln w="38100">
            <a:noFill/>
          </a:ln>
        </p:spPr>
        <p:txBody>
          <a:bodyPr wrap="square" lIns="0" tIns="0" rIns="0" bIns="0" anchor="t" anchorCtr="0">
            <a:spAutoFit/>
          </a:bodyPr>
          <a:lstStyle>
            <a:lvl1pPr algn="ctr">
              <a:defRPr sz="8600" b="0" i="0" cap="none" spc="0">
                <a:solidFill>
                  <a:schemeClr val="accent2"/>
                </a:solidFill>
                <a:latin typeface="United Sans Reg Medium" pitchFamily="2" charset="77"/>
              </a:defRPr>
            </a:lvl1pPr>
          </a:lstStyle>
          <a:p>
            <a:r>
              <a:rPr lang="en-US" dirty="0"/>
              <a:t>123</a:t>
            </a:r>
          </a:p>
        </p:txBody>
      </p:sp>
      <p:sp>
        <p:nvSpPr>
          <p:cNvPr id="20" name="Black Bar">
            <a:extLst>
              <a:ext uri="{FF2B5EF4-FFF2-40B4-BE49-F238E27FC236}">
                <a16:creationId xmlns:a16="http://schemas.microsoft.com/office/drawing/2014/main" id="{EACB2F0C-1C3D-CD48-AD13-7B5AD683F7C7}"/>
              </a:ext>
            </a:extLst>
          </p:cNvPr>
          <p:cNvSpPr/>
          <p:nvPr/>
        </p:nvSpPr>
        <p:spPr>
          <a:xfrm>
            <a:off x="1986208" y="2744421"/>
            <a:ext cx="5179092" cy="4409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Subhead">
            <a:extLst>
              <a:ext uri="{FF2B5EF4-FFF2-40B4-BE49-F238E27FC236}">
                <a16:creationId xmlns:a16="http://schemas.microsoft.com/office/drawing/2014/main" id="{0B79470A-88E7-9241-9D11-9A69D762338C}"/>
              </a:ext>
            </a:extLst>
          </p:cNvPr>
          <p:cNvSpPr>
            <a:spLocks noGrp="1"/>
          </p:cNvSpPr>
          <p:nvPr>
            <p:ph type="subTitle" idx="1" hasCustomPrompt="1"/>
          </p:nvPr>
        </p:nvSpPr>
        <p:spPr>
          <a:xfrm>
            <a:off x="1986207" y="2706475"/>
            <a:ext cx="5171597" cy="553998"/>
          </a:xfrm>
          <a:noFill/>
        </p:spPr>
        <p:txBody>
          <a:bodyPr wrap="square" lIns="0" tIns="0" rIns="0" bIns="0" anchor="t" anchorCtr="0">
            <a:spAutoFit/>
          </a:bodyPr>
          <a:lstStyle>
            <a:lvl1pPr marL="0" indent="0" algn="ctr">
              <a:buNone/>
              <a:defRPr sz="3600" b="1" i="0" spc="300">
                <a:solidFill>
                  <a:schemeClr val="accent4"/>
                </a:solidFill>
                <a:latin typeface="United Sans Cd Md" pitchFamily="50"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TOPIC OR TITLE</a:t>
            </a:r>
          </a:p>
        </p:txBody>
      </p:sp>
      <p:sp>
        <p:nvSpPr>
          <p:cNvPr id="23" name="Body Text">
            <a:extLst>
              <a:ext uri="{FF2B5EF4-FFF2-40B4-BE49-F238E27FC236}">
                <a16:creationId xmlns:a16="http://schemas.microsoft.com/office/drawing/2014/main" id="{BD416322-CF1A-F143-B2A9-844B608C50DA}"/>
              </a:ext>
            </a:extLst>
          </p:cNvPr>
          <p:cNvSpPr>
            <a:spLocks noGrp="1"/>
          </p:cNvSpPr>
          <p:nvPr>
            <p:ph type="body" sz="quarter" idx="14" hasCustomPrompt="1"/>
          </p:nvPr>
        </p:nvSpPr>
        <p:spPr>
          <a:xfrm>
            <a:off x="2156451" y="3540352"/>
            <a:ext cx="5008850" cy="1122744"/>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2400" b="0" i="0" normalizeH="0" baseline="0">
                <a:solidFill>
                  <a:schemeClr val="bg1"/>
                </a:solidFill>
                <a:latin typeface="Acumin Pro Medium" panose="020B0504020202020204" pitchFamily="34" charset="77"/>
              </a:defRPr>
            </a:lvl1pPr>
          </a:lstStyle>
          <a:p>
            <a:pPr lvl="0"/>
            <a:r>
              <a:rPr lang="en-US" dirty="0"/>
              <a:t>Fact or highlight. </a:t>
            </a:r>
            <a:r>
              <a:rPr lang="en-US" dirty="0" err="1"/>
              <a:t>Acumin</a:t>
            </a:r>
            <a:r>
              <a:rPr lang="en-US" dirty="0"/>
              <a:t> Pro Medium 24 pt. Keep it short with bite-size chunks of information.</a:t>
            </a:r>
          </a:p>
        </p:txBody>
      </p:sp>
      <p:pic>
        <p:nvPicPr>
          <p:cNvPr id="24" name="Gold Triangle">
            <a:extLst>
              <a:ext uri="{FF2B5EF4-FFF2-40B4-BE49-F238E27FC236}">
                <a16:creationId xmlns:a16="http://schemas.microsoft.com/office/drawing/2014/main" id="{4DC803D7-BDE8-2740-B36D-EB98236EB729}"/>
              </a:ext>
            </a:extLst>
          </p:cNvPr>
          <p:cNvPicPr>
            <a:picLocks noChangeAspect="1"/>
          </p:cNvPicPr>
          <p:nvPr/>
        </p:nvPicPr>
        <p:blipFill>
          <a:blip r:embed="rId2"/>
          <a:stretch>
            <a:fillRect/>
          </a:stretch>
        </p:blipFill>
        <p:spPr>
          <a:xfrm>
            <a:off x="7366000" y="0"/>
            <a:ext cx="1778000" cy="6858000"/>
          </a:xfrm>
          <a:prstGeom prst="rect">
            <a:avLst/>
          </a:prstGeom>
        </p:spPr>
      </p:pic>
      <p:sp>
        <p:nvSpPr>
          <p:cNvPr id="25" name="Date">
            <a:extLst>
              <a:ext uri="{FF2B5EF4-FFF2-40B4-BE49-F238E27FC236}">
                <a16:creationId xmlns:a16="http://schemas.microsoft.com/office/drawing/2014/main" id="{A7492D50-D618-9F40-B9F2-9B08441829B8}"/>
              </a:ext>
            </a:extLst>
          </p:cNvPr>
          <p:cNvSpPr>
            <a:spLocks noGrp="1"/>
          </p:cNvSpPr>
          <p:nvPr>
            <p:ph type="dt" sz="half" idx="10"/>
          </p:nvPr>
        </p:nvSpPr>
        <p:spPr>
          <a:xfrm>
            <a:off x="7615646" y="6202177"/>
            <a:ext cx="765261" cy="323968"/>
          </a:xfrm>
        </p:spPr>
        <p:txBody>
          <a:bodyPr/>
          <a:lstStyle>
            <a:lvl1pPr>
              <a:defRPr>
                <a:solidFill>
                  <a:schemeClr val="accent4">
                    <a:alpha val="70000"/>
                  </a:schemeClr>
                </a:solidFill>
              </a:defRPr>
            </a:lvl1pPr>
          </a:lstStyle>
          <a:p>
            <a:fld id="{049DC8E1-D369-0F48-9062-BB068AFD07CE}" type="datetime1">
              <a:rPr lang="en-US" smtClean="0"/>
              <a:pPr/>
              <a:t>8/20/2026</a:t>
            </a:fld>
            <a:endParaRPr lang="en-US" dirty="0"/>
          </a:p>
        </p:txBody>
      </p:sp>
      <p:cxnSp>
        <p:nvCxnSpPr>
          <p:cNvPr id="27" name="Line">
            <a:extLst>
              <a:ext uri="{FF2B5EF4-FFF2-40B4-BE49-F238E27FC236}">
                <a16:creationId xmlns:a16="http://schemas.microsoft.com/office/drawing/2014/main" id="{8F96F97C-D2D6-7949-BDC5-C0B91FB918BD}"/>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6" name="Slide Number">
            <a:extLst>
              <a:ext uri="{FF2B5EF4-FFF2-40B4-BE49-F238E27FC236}">
                <a16:creationId xmlns:a16="http://schemas.microsoft.com/office/drawing/2014/main" id="{8E13B548-F076-CF46-A887-15D7D4869738}"/>
              </a:ext>
            </a:extLst>
          </p:cNvPr>
          <p:cNvSpPr>
            <a:spLocks noGrp="1"/>
          </p:cNvSpPr>
          <p:nvPr>
            <p:ph type="sldNum" sz="quarter" idx="12"/>
          </p:nvPr>
        </p:nvSpPr>
        <p:spPr>
          <a:xfrm>
            <a:off x="8413374" y="6181281"/>
            <a:ext cx="365760" cy="365760"/>
          </a:xfrm>
        </p:spPr>
        <p:txBody>
          <a:bodyPr/>
          <a:lstStyle>
            <a:lvl1pPr>
              <a:defRPr>
                <a:solidFill>
                  <a:schemeClr val="accent4"/>
                </a:solidFill>
              </a:defRPr>
            </a:lvl1pPr>
          </a:lstStyle>
          <a:p>
            <a:fld id="{8A7A6979-0714-4377-B894-6BE4C2D6E202}" type="slidenum">
              <a:rPr lang="en-US" smtClean="0"/>
              <a:pPr/>
              <a:t>‹#›</a:t>
            </a:fld>
            <a:endParaRPr lang="en-US" dirty="0"/>
          </a:p>
        </p:txBody>
      </p:sp>
      <p:pic>
        <p:nvPicPr>
          <p:cNvPr id="30" name="Picture 29">
            <a:extLst>
              <a:ext uri="{FF2B5EF4-FFF2-40B4-BE49-F238E27FC236}">
                <a16:creationId xmlns:a16="http://schemas.microsoft.com/office/drawing/2014/main" id="{07FF972F-4130-074A-B1C3-73BFFC6CC695}"/>
              </a:ext>
            </a:extLst>
          </p:cNvPr>
          <p:cNvPicPr>
            <a:picLocks noChangeAspect="1"/>
          </p:cNvPicPr>
          <p:nvPr userDrawn="1"/>
        </p:nvPicPr>
        <p:blipFill>
          <a:blip r:embed="rId3"/>
          <a:stretch>
            <a:fillRect/>
          </a:stretch>
        </p:blipFill>
        <p:spPr>
          <a:xfrm>
            <a:off x="430187" y="6046656"/>
            <a:ext cx="3560601" cy="377004"/>
          </a:xfrm>
          <a:prstGeom prst="rect">
            <a:avLst/>
          </a:prstGeom>
        </p:spPr>
      </p:pic>
    </p:spTree>
    <p:extLst>
      <p:ext uri="{BB962C8B-B14F-4D97-AF65-F5344CB8AC3E}">
        <p14:creationId xmlns:p14="http://schemas.microsoft.com/office/powerpoint/2010/main" val="270739352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orient="horz" pos="1008">
          <p15:clr>
            <a:srgbClr val="FBAE40"/>
          </p15:clr>
        </p15:guide>
        <p15:guide id="8" orient="horz" pos="148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losing Slide">
    <p:bg>
      <p:bgPr>
        <a:solidFill>
          <a:schemeClr val="accent2"/>
        </a:solidFill>
        <a:effectLst/>
      </p:bgPr>
    </p:bg>
    <p:spTree>
      <p:nvGrpSpPr>
        <p:cNvPr id="1" name=""/>
        <p:cNvGrpSpPr/>
        <p:nvPr/>
      </p:nvGrpSpPr>
      <p:grpSpPr>
        <a:xfrm>
          <a:off x="0" y="0"/>
          <a:ext cx="0" cy="0"/>
          <a:chOff x="0" y="0"/>
          <a:chExt cx="0" cy="0"/>
        </a:xfrm>
      </p:grpSpPr>
      <p:sp>
        <p:nvSpPr>
          <p:cNvPr id="17" name="Gold Background">
            <a:extLst>
              <a:ext uri="{FF2B5EF4-FFF2-40B4-BE49-F238E27FC236}">
                <a16:creationId xmlns:a16="http://schemas.microsoft.com/office/drawing/2014/main" id="{F59025A6-822F-2D44-9F31-61A4A63F5CD3}"/>
              </a:ext>
            </a:extLst>
          </p:cNvPr>
          <p:cNvSpPr/>
          <p:nvPr/>
        </p:nvSpPr>
        <p:spPr>
          <a:xfrm>
            <a:off x="0" y="0"/>
            <a:ext cx="9144000"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hasCustomPrompt="1"/>
          </p:nvPr>
        </p:nvSpPr>
        <p:spPr bwMode="blackWhite">
          <a:xfrm>
            <a:off x="1089144" y="1557666"/>
            <a:ext cx="5500897" cy="854080"/>
          </a:xfrm>
          <a:prstGeom prst="rect">
            <a:avLst/>
          </a:prstGeom>
          <a:noFill/>
          <a:ln w="38100">
            <a:noFill/>
          </a:ln>
        </p:spPr>
        <p:txBody>
          <a:bodyPr wrap="square" lIns="0" tIns="0" rIns="0" bIns="0" anchor="t" anchorCtr="0">
            <a:spAutoFit/>
          </a:bodyPr>
          <a:lstStyle>
            <a:lvl1pPr algn="l">
              <a:defRPr sz="6000" b="1" i="1" spc="0">
                <a:solidFill>
                  <a:schemeClr val="bg1"/>
                </a:solidFill>
                <a:latin typeface="Acumin Pro ExtraCondensed" panose="020B0508020202020204" pitchFamily="34" charset="77"/>
              </a:defRPr>
            </a:lvl1pPr>
          </a:lstStyle>
          <a:p>
            <a:r>
              <a:rPr lang="en-US" dirty="0"/>
              <a:t>Thank You</a:t>
            </a:r>
          </a:p>
        </p:txBody>
      </p:sp>
      <p:sp>
        <p:nvSpPr>
          <p:cNvPr id="16" name="Body Text">
            <a:extLst>
              <a:ext uri="{FF2B5EF4-FFF2-40B4-BE49-F238E27FC236}">
                <a16:creationId xmlns:a16="http://schemas.microsoft.com/office/drawing/2014/main" id="{900775FC-E9E4-FF46-A522-92CC39196093}"/>
              </a:ext>
            </a:extLst>
          </p:cNvPr>
          <p:cNvSpPr>
            <a:spLocks noGrp="1"/>
          </p:cNvSpPr>
          <p:nvPr>
            <p:ph type="body" sz="quarter" idx="14" hasCustomPrompt="1"/>
          </p:nvPr>
        </p:nvSpPr>
        <p:spPr>
          <a:xfrm>
            <a:off x="1107311" y="2578489"/>
            <a:ext cx="5500891" cy="880790"/>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1800" b="0" i="0" normalizeH="0" baseline="0">
                <a:solidFill>
                  <a:schemeClr val="bg1"/>
                </a:solidFill>
                <a:latin typeface="Acumin Pro" panose="020B0504020202020204" pitchFamily="34" charset="77"/>
              </a:defRPr>
            </a:lvl1pPr>
          </a:lstStyle>
          <a:p>
            <a:pPr lvl="0"/>
            <a:r>
              <a:rPr lang="en-US" dirty="0"/>
              <a:t>Conclusion, call to action or contact information. </a:t>
            </a:r>
            <a:r>
              <a:rPr lang="en-US" dirty="0" err="1"/>
              <a:t>Acumin</a:t>
            </a:r>
            <a:r>
              <a:rPr lang="en-US" dirty="0"/>
              <a:t> Pro Reg 18 pt. Keep it short with bite-size chunks of information.</a:t>
            </a:r>
          </a:p>
        </p:txBody>
      </p:sp>
      <p:pic>
        <p:nvPicPr>
          <p:cNvPr id="21" name="Black Triangle">
            <a:extLst>
              <a:ext uri="{FF2B5EF4-FFF2-40B4-BE49-F238E27FC236}">
                <a16:creationId xmlns:a16="http://schemas.microsoft.com/office/drawing/2014/main" id="{237F821D-D4B4-C442-814B-E1605BD7539E}"/>
              </a:ext>
            </a:extLst>
          </p:cNvPr>
          <p:cNvPicPr>
            <a:picLocks noChangeAspect="1"/>
          </p:cNvPicPr>
          <p:nvPr/>
        </p:nvPicPr>
        <p:blipFill>
          <a:blip r:embed="rId2"/>
          <a:stretch>
            <a:fillRect/>
          </a:stretch>
        </p:blipFill>
        <p:spPr>
          <a:xfrm>
            <a:off x="7366000" y="0"/>
            <a:ext cx="1778000" cy="6858000"/>
          </a:xfrm>
          <a:prstGeom prst="rect">
            <a:avLst/>
          </a:prstGeom>
        </p:spPr>
      </p:pic>
      <p:sp>
        <p:nvSpPr>
          <p:cNvPr id="22" name="Date">
            <a:extLst>
              <a:ext uri="{FF2B5EF4-FFF2-40B4-BE49-F238E27FC236}">
                <a16:creationId xmlns:a16="http://schemas.microsoft.com/office/drawing/2014/main" id="{F8CD2E15-DFA2-0F4C-8839-A9AD4504A2B8}"/>
              </a:ext>
            </a:extLst>
          </p:cNvPr>
          <p:cNvSpPr>
            <a:spLocks noGrp="1"/>
          </p:cNvSpPr>
          <p:nvPr>
            <p:ph type="dt" sz="half" idx="10"/>
          </p:nvPr>
        </p:nvSpPr>
        <p:spPr>
          <a:xfrm>
            <a:off x="7563394" y="6202177"/>
            <a:ext cx="817513" cy="323968"/>
          </a:xfrm>
        </p:spPr>
        <p:txBody>
          <a:bodyPr/>
          <a:lstStyle>
            <a:lvl1pPr>
              <a:defRPr>
                <a:solidFill>
                  <a:schemeClr val="accent4">
                    <a:alpha val="70000"/>
                  </a:schemeClr>
                </a:solidFill>
              </a:defRPr>
            </a:lvl1pPr>
          </a:lstStyle>
          <a:p>
            <a:fld id="{049DC8E1-D369-0F48-9062-BB068AFD07CE}" type="datetime1">
              <a:rPr lang="en-US" smtClean="0"/>
              <a:pPr/>
              <a:t>8/20/2026</a:t>
            </a:fld>
            <a:endParaRPr lang="en-US" dirty="0"/>
          </a:p>
        </p:txBody>
      </p:sp>
      <p:cxnSp>
        <p:nvCxnSpPr>
          <p:cNvPr id="25" name="Line">
            <a:extLst>
              <a:ext uri="{FF2B5EF4-FFF2-40B4-BE49-F238E27FC236}">
                <a16:creationId xmlns:a16="http://schemas.microsoft.com/office/drawing/2014/main" id="{A45DD0F1-B8FD-0047-817A-E2982F127A6A}"/>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3" name="Slide Number">
            <a:extLst>
              <a:ext uri="{FF2B5EF4-FFF2-40B4-BE49-F238E27FC236}">
                <a16:creationId xmlns:a16="http://schemas.microsoft.com/office/drawing/2014/main" id="{ACFC5D5C-1C9B-F148-A910-72ADDA93ABF0}"/>
              </a:ext>
            </a:extLst>
          </p:cNvPr>
          <p:cNvSpPr>
            <a:spLocks noGrp="1"/>
          </p:cNvSpPr>
          <p:nvPr>
            <p:ph type="sldNum" sz="quarter" idx="12"/>
          </p:nvPr>
        </p:nvSpPr>
        <p:spPr>
          <a:xfrm>
            <a:off x="8413374" y="6181281"/>
            <a:ext cx="365760" cy="365760"/>
          </a:xfrm>
        </p:spPr>
        <p:txBody>
          <a:bodyPr/>
          <a:lstStyle>
            <a:lvl1pPr>
              <a:defRPr>
                <a:solidFill>
                  <a:schemeClr val="accent4"/>
                </a:solidFill>
              </a:defRPr>
            </a:lvl1pPr>
          </a:lstStyle>
          <a:p>
            <a:fld id="{8A7A6979-0714-4377-B894-6BE4C2D6E202}" type="slidenum">
              <a:rPr lang="en-US" smtClean="0"/>
              <a:pPr/>
              <a:t>‹#›</a:t>
            </a:fld>
            <a:endParaRPr lang="en-US" dirty="0"/>
          </a:p>
        </p:txBody>
      </p:sp>
      <p:pic>
        <p:nvPicPr>
          <p:cNvPr id="24" name="Picture 23">
            <a:extLst>
              <a:ext uri="{FF2B5EF4-FFF2-40B4-BE49-F238E27FC236}">
                <a16:creationId xmlns:a16="http://schemas.microsoft.com/office/drawing/2014/main" id="{7A3B79D6-A9F6-0445-970F-F4D8E92445C9}"/>
              </a:ext>
            </a:extLst>
          </p:cNvPr>
          <p:cNvPicPr>
            <a:picLocks noChangeAspect="1"/>
          </p:cNvPicPr>
          <p:nvPr userDrawn="1"/>
        </p:nvPicPr>
        <p:blipFill>
          <a:blip r:embed="rId3"/>
          <a:stretch>
            <a:fillRect/>
          </a:stretch>
        </p:blipFill>
        <p:spPr>
          <a:xfrm>
            <a:off x="430191" y="6046656"/>
            <a:ext cx="3560593" cy="377004"/>
          </a:xfrm>
          <a:prstGeom prst="rect">
            <a:avLst/>
          </a:prstGeom>
        </p:spPr>
      </p:pic>
    </p:spTree>
    <p:extLst>
      <p:ext uri="{BB962C8B-B14F-4D97-AF65-F5344CB8AC3E}">
        <p14:creationId xmlns:p14="http://schemas.microsoft.com/office/powerpoint/2010/main" val="695323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69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606045" y="964692"/>
            <a:ext cx="5937755"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606045" y="2638045"/>
            <a:ext cx="5937755" cy="310198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15646" y="6202177"/>
            <a:ext cx="765261" cy="323968"/>
          </a:xfrm>
          <a:prstGeom prst="rect">
            <a:avLst/>
          </a:prstGeom>
        </p:spPr>
        <p:txBody>
          <a:bodyPr vert="horz" lIns="91440" tIns="45720" rIns="91440" bIns="45720" rtlCol="0" anchor="ctr"/>
          <a:lstStyle>
            <a:lvl1pPr algn="r">
              <a:defRPr sz="1000" b="0" i="0">
                <a:solidFill>
                  <a:schemeClr val="bg1">
                    <a:alpha val="70000"/>
                  </a:schemeClr>
                </a:solidFill>
                <a:latin typeface="Acumin Pro" panose="020B0504020202020204" pitchFamily="34" charset="77"/>
              </a:defRPr>
            </a:lvl1pPr>
          </a:lstStyle>
          <a:p>
            <a:fld id="{E0C8DACD-4E35-4E4C-AC75-C3DE50F04E7E}" type="datetime1">
              <a:rPr lang="en-US" smtClean="0"/>
              <a:pPr/>
              <a:t>8/20/2026</a:t>
            </a:fld>
            <a:endParaRPr lang="en-US" dirty="0"/>
          </a:p>
        </p:txBody>
      </p:sp>
      <p:sp>
        <p:nvSpPr>
          <p:cNvPr id="5" name="Footer Placeholder 4"/>
          <p:cNvSpPr>
            <a:spLocks noGrp="1"/>
          </p:cNvSpPr>
          <p:nvPr>
            <p:ph type="ftr" sz="quarter" idx="3"/>
          </p:nvPr>
        </p:nvSpPr>
        <p:spPr>
          <a:xfrm>
            <a:off x="853384" y="6219163"/>
            <a:ext cx="4556664" cy="320040"/>
          </a:xfrm>
          <a:prstGeom prst="rect">
            <a:avLst/>
          </a:prstGeom>
        </p:spPr>
        <p:txBody>
          <a:bodyPr vert="horz" lIns="91440" tIns="45720" rIns="91440" bIns="45720" rtlCol="0" anchor="ctr"/>
          <a:lstStyle>
            <a:lvl1pPr algn="l">
              <a:defRPr sz="100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8474334" y="6181281"/>
            <a:ext cx="365760" cy="365760"/>
          </a:xfrm>
          <a:prstGeom prst="ellipse">
            <a:avLst/>
          </a:prstGeom>
          <a:noFill/>
        </p:spPr>
        <p:txBody>
          <a:bodyPr vert="horz" lIns="18288" tIns="45720" rIns="18288" bIns="45720" rtlCol="0" anchor="ctr">
            <a:noAutofit/>
          </a:bodyPr>
          <a:lstStyle>
            <a:lvl1pPr algn="ctr">
              <a:defRPr sz="1000" b="1" i="0" spc="0" baseline="0">
                <a:solidFill>
                  <a:schemeClr val="bg1"/>
                </a:solidFill>
                <a:latin typeface="Acumin Pro Semibold" panose="020B0504020202020204" pitchFamily="34" charset="77"/>
              </a:defRPr>
            </a:lvl1pPr>
          </a:lstStyle>
          <a:p>
            <a:fld id="{8A7A6979-0714-4377-B894-6BE4C2D6E202}" type="slidenum">
              <a:rPr lang="en-US" smtClean="0"/>
              <a:pPr/>
              <a:t>‹#›</a:t>
            </a:fld>
            <a:endParaRPr lang="en-US" dirty="0"/>
          </a:p>
        </p:txBody>
      </p:sp>
      <p:cxnSp>
        <p:nvCxnSpPr>
          <p:cNvPr id="16" name="Straight Connector 15">
            <a:extLst>
              <a:ext uri="{FF2B5EF4-FFF2-40B4-BE49-F238E27FC236}">
                <a16:creationId xmlns:a16="http://schemas.microsoft.com/office/drawing/2014/main" id="{8DFF833F-712C-324A-8187-5455C581BDBA}"/>
              </a:ext>
            </a:extLst>
          </p:cNvPr>
          <p:cNvCxnSpPr>
            <a:cxnSpLocks/>
          </p:cNvCxnSpPr>
          <p:nvPr/>
        </p:nvCxnSpPr>
        <p:spPr>
          <a:xfrm>
            <a:off x="8400500" y="6270568"/>
            <a:ext cx="0" cy="1600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5336832"/>
      </p:ext>
    </p:extLst>
  </p:cSld>
  <p:clrMap bg1="lt1" tx1="dk1" bg2="lt2" tx2="dk2" accent1="accent1" accent2="accent2" accent3="accent3" accent4="accent4" accent5="accent5" accent6="accent6" hlink="hlink" folHlink="folHlink"/>
  <p:sldLayoutIdLst>
    <p:sldLayoutId id="2147483725" r:id="rId1"/>
    <p:sldLayoutId id="2147483709" r:id="rId2"/>
    <p:sldLayoutId id="2147483720" r:id="rId3"/>
    <p:sldLayoutId id="2147483721" r:id="rId4"/>
    <p:sldLayoutId id="2147483722" r:id="rId5"/>
    <p:sldLayoutId id="2147483723" r:id="rId6"/>
    <p:sldLayoutId id="2147483724" r:id="rId7"/>
  </p:sldLayoutIdLst>
  <p:hf hdr="0" ftr="0"/>
  <p:txStyles>
    <p:titleStyle>
      <a:lvl1pPr algn="ctr" defTabSz="914400" rtl="0" eaLnBrk="1" latinLnBrk="0" hangingPunct="1">
        <a:lnSpc>
          <a:spcPct val="90000"/>
        </a:lnSpc>
        <a:spcBef>
          <a:spcPct val="0"/>
        </a:spcBef>
        <a:buNone/>
        <a:defRPr sz="26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guide id="3" orient="horz" pos="4056">
          <p15:clr>
            <a:srgbClr val="F26B43"/>
          </p15:clr>
        </p15:guide>
        <p15:guide id="4" orient="horz" pos="393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engineering.purdue.edu/ME/Graduate/OnCampus/Registration" TargetMode="External"/><Relationship Id="rId2" Type="http://schemas.openxmlformats.org/officeDocument/2006/relationships/hyperlink" Target="https://www.purdue.edu/"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purduemegrad.blog/" TargetMode="External"/><Relationship Id="rId2" Type="http://schemas.openxmlformats.org/officeDocument/2006/relationships/hyperlink" Target="https://engineering.purdue.edu/ME/Graduate/OnCampus/PlanOfStudy" TargetMode="External"/><Relationship Id="rId1" Type="http://schemas.openxmlformats.org/officeDocument/2006/relationships/slideLayout" Target="../slideLayouts/slideLayout3.xml"/><Relationship Id="rId4" Type="http://schemas.openxmlformats.org/officeDocument/2006/relationships/hyperlink" Target="https://engineering.purdue.edu/ME/Graduate/OnCampus/PlanOfStudy/AdvisoryCommittee"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engineering.purdue.edu/ME/Graduate/OnCampus/Exams" TargetMode="External"/><Relationship Id="rId2" Type="http://schemas.openxmlformats.org/officeDocument/2006/relationships/hyperlink" Target="https://engineering.purdue.edu/ME/Graduate/Prospective/DegreesOffered#DirectPhD" TargetMode="Externa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hyperlink" Target="https://purduemegrad.blog/" TargetMode="External"/><Relationship Id="rId3" Type="http://schemas.openxmlformats.org/officeDocument/2006/relationships/hyperlink" Target="https://purduegradstudents.com/" TargetMode="External"/><Relationship Id="rId7" Type="http://schemas.openxmlformats.org/officeDocument/2006/relationships/hyperlink" Target="https://engineering.purdue.edu/ME/Graduate/OnCampus/Funding/Awards" TargetMode="External"/><Relationship Id="rId2" Type="http://schemas.openxmlformats.org/officeDocument/2006/relationships/hyperlink" Target="https://engineering.purdue.edu/Engr/Academics/Graduate/ProfessionalDevelopment/conference-travel-grants" TargetMode="External"/><Relationship Id="rId1" Type="http://schemas.openxmlformats.org/officeDocument/2006/relationships/slideLayout" Target="../slideLayouts/slideLayout4.xml"/><Relationship Id="rId6" Type="http://schemas.openxmlformats.org/officeDocument/2006/relationships/hyperlink" Target="https://www.purdue.edu/academics/ogsps/fellowship/funding-resources-for-students/fellowships/" TargetMode="External"/><Relationship Id="rId5" Type="http://schemas.openxmlformats.org/officeDocument/2006/relationships/hyperlink" Target="https://engineering.purdue.edu/Engr/Academics/Graduate/fellowship-list" TargetMode="External"/><Relationship Id="rId4" Type="http://schemas.openxmlformats.org/officeDocument/2006/relationships/hyperlink" Target="https://www.purdue.edu/academics/ogsps/fellowship/grants/"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engineering.purdue.edu/ME/Graduate/OnCampus/AcademicRequirements" TargetMode="External"/><Relationship Id="rId2" Type="http://schemas.openxmlformats.org/officeDocument/2006/relationships/hyperlink" Target="https://www.purdue.edu/academics/ogsps/research/rcr/index.php" TargetMode="External"/><Relationship Id="rId1" Type="http://schemas.openxmlformats.org/officeDocument/2006/relationships/slideLayout" Target="../slideLayouts/slideLayout4.xml"/><Relationship Id="rId6" Type="http://schemas.openxmlformats.org/officeDocument/2006/relationships/hyperlink" Target="https://purduemegrad.blog/" TargetMode="External"/><Relationship Id="rId5" Type="http://schemas.openxmlformats.org/officeDocument/2006/relationships/hyperlink" Target="https://engineering.purdue.edu/ME/AboutUs/Safety" TargetMode="External"/><Relationship Id="rId4" Type="http://schemas.openxmlformats.org/officeDocument/2006/relationships/hyperlink" Target="https://engineering.purdue.edu/ME/Graduate/OnCampus/TimeLimit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hyperlink" Target="https://www.purdue.edu/gpp/iss/federal-updates/" TargetMode="Externa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8" Type="http://schemas.openxmlformats.org/officeDocument/2006/relationships/hyperlink" Target="https://www.purdue.edu/academics/ogsps/professional-development/" TargetMode="External"/><Relationship Id="rId3" Type="http://schemas.openxmlformats.org/officeDocument/2006/relationships/hyperlink" Target="mailto:mebo@groups.purdue.edu" TargetMode="External"/><Relationship Id="rId7" Type="http://schemas.openxmlformats.org/officeDocument/2006/relationships/hyperlink" Target="https://www.purdue.edu/academics/ogsps/fellowship/funding-resources-for-students/fellowships/" TargetMode="External"/><Relationship Id="rId12" Type="http://schemas.openxmlformats.org/officeDocument/2006/relationships/hyperlink" Target="https://www.purdue.edu/odos/sls/index.html" TargetMode="External"/><Relationship Id="rId2" Type="http://schemas.openxmlformats.org/officeDocument/2006/relationships/hyperlink" Target="https://engineering.purdue.edu/ME/Graduate" TargetMode="External"/><Relationship Id="rId1" Type="http://schemas.openxmlformats.org/officeDocument/2006/relationships/slideLayout" Target="../slideLayouts/slideLayout4.xml"/><Relationship Id="rId6" Type="http://schemas.openxmlformats.org/officeDocument/2006/relationships/hyperlink" Target="https://www.purdue.edu/studentemployment/site/" TargetMode="External"/><Relationship Id="rId11" Type="http://schemas.openxmlformats.org/officeDocument/2006/relationships/hyperlink" Target="https://www.cco.purdue.edu/" TargetMode="External"/><Relationship Id="rId5" Type="http://schemas.openxmlformats.org/officeDocument/2006/relationships/hyperlink" Target="https://www.purdue.edu/push/" TargetMode="External"/><Relationship Id="rId10" Type="http://schemas.openxmlformats.org/officeDocument/2006/relationships/hyperlink" Target="https://www.opp.purdue.edu/" TargetMode="External"/><Relationship Id="rId4" Type="http://schemas.openxmlformats.org/officeDocument/2006/relationships/hyperlink" Target="mailto:engremployment@purdue.edu" TargetMode="External"/><Relationship Id="rId9" Type="http://schemas.openxmlformats.org/officeDocument/2006/relationships/hyperlink" Target="https://owl.purdue.edu/"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https://www.purdue.edu/parking/green_benefits/campus-transit.html" TargetMode="External"/><Relationship Id="rId3" Type="http://schemas.openxmlformats.org/officeDocument/2006/relationships/hyperlink" Target="https://www.purdue.edu/odos/resources/centers-programs.html" TargetMode="External"/><Relationship Id="rId7" Type="http://schemas.openxmlformats.org/officeDocument/2006/relationships/hyperlink" Target="https://www.purdue.edu/auxiliary-services/indianapolis/index.php" TargetMode="External"/><Relationship Id="rId2" Type="http://schemas.openxmlformats.org/officeDocument/2006/relationships/hyperlink" Target="https://engineering.purdue.edu/WiE" TargetMode="External"/><Relationship Id="rId1" Type="http://schemas.openxmlformats.org/officeDocument/2006/relationships/slideLayout" Target="../slideLayouts/slideLayout4.xml"/><Relationship Id="rId6" Type="http://schemas.openxmlformats.org/officeDocument/2006/relationships/hyperlink" Target="https://www.purdue.edu/caps/" TargetMode="External"/><Relationship Id="rId5" Type="http://schemas.openxmlformats.org/officeDocument/2006/relationships/hyperlink" Target="https://www.purdue.edu/drc/" TargetMode="External"/><Relationship Id="rId4" Type="http://schemas.openxmlformats.org/officeDocument/2006/relationships/hyperlink" Target="https://www.purdue.edu/veteran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8" Type="http://schemas.openxmlformats.org/officeDocument/2006/relationships/hyperlink" Target="mailto:sltague@purdue.edu" TargetMode="External"/><Relationship Id="rId3" Type="http://schemas.openxmlformats.org/officeDocument/2006/relationships/image" Target="../media/image6.png"/><Relationship Id="rId7" Type="http://schemas.openxmlformats.org/officeDocument/2006/relationships/hyperlink" Target="mailto:xiaomin@purdue.edu" TargetMode="External"/><Relationship Id="rId2" Type="http://schemas.openxmlformats.org/officeDocument/2006/relationships/image" Target="../media/image5.png"/><Relationship Id="rId1" Type="http://schemas.openxmlformats.org/officeDocument/2006/relationships/slideLayout" Target="../slideLayouts/slideLayout4.xml"/><Relationship Id="rId6" Type="http://schemas.openxmlformats.org/officeDocument/2006/relationships/hyperlink" Target="mailto:nkey@purdue.edu" TargetMode="External"/><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hyperlink" Target="mailto:celwell@purdue.edu"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mailto:engremployment@purdue.edu" TargetMode="External"/><Relationship Id="rId2" Type="http://schemas.openxmlformats.org/officeDocument/2006/relationships/hyperlink" Target="https://engineering.purdue.edu/Engr/AboutUs/Administration/BusinessOffice/employment"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mailto:engremployment@purdrue.edu" TargetMode="External"/><Relationship Id="rId7" Type="http://schemas.openxmlformats.org/officeDocument/2006/relationships/hyperlink" Target="https://engineering.purdue.edu/Engr/AboutUs/Administration/BusinessOffice" TargetMode="External"/><Relationship Id="rId2" Type="http://schemas.openxmlformats.org/officeDocument/2006/relationships/hyperlink" Target="mailto:mebo@groups.purdue.edu" TargetMode="External"/><Relationship Id="rId1" Type="http://schemas.openxmlformats.org/officeDocument/2006/relationships/slideLayout" Target="../slideLayouts/slideLayout4.xml"/><Relationship Id="rId6" Type="http://schemas.openxmlformats.org/officeDocument/2006/relationships/hyperlink" Target="mailto:hr@purdue.edu" TargetMode="External"/><Relationship Id="rId5" Type="http://schemas.openxmlformats.org/officeDocument/2006/relationships/hyperlink" Target="mailto:purduetravel@purdue.edu" TargetMode="External"/><Relationship Id="rId4" Type="http://schemas.openxmlformats.org/officeDocument/2006/relationships/hyperlink" Target="mailto:engrprocure@purdue.edu"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hyperlink" Target="https://engineering.purdue.edu/ME/Graduate/OnCampus/PlanOfStudy"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www.purdue.edu/registrar/calendars/" TargetMode="External"/><Relationship Id="rId2" Type="http://schemas.openxmlformats.org/officeDocument/2006/relationships/hyperlink" Target="https://www.purdue.edu/push/Immunization/"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C6DAED2-C73D-2443-84E6-FD89A1066655}"/>
              </a:ext>
            </a:extLst>
          </p:cNvPr>
          <p:cNvSpPr>
            <a:spLocks noGrp="1"/>
          </p:cNvSpPr>
          <p:nvPr>
            <p:ph type="ctrTitle"/>
          </p:nvPr>
        </p:nvSpPr>
        <p:spPr>
          <a:xfrm>
            <a:off x="1079722" y="689097"/>
            <a:ext cx="6535924" cy="2968826"/>
          </a:xfrm>
        </p:spPr>
        <p:txBody>
          <a:bodyPr/>
          <a:lstStyle/>
          <a:p>
            <a:r>
              <a:rPr lang="en-US" dirty="0"/>
              <a:t>Fall 2026 Mechanical Engineering NEW Graduate STUDENT orientation</a:t>
            </a:r>
            <a:br>
              <a:rPr lang="en-US" dirty="0"/>
            </a:br>
            <a:endParaRPr lang="en-US" dirty="0"/>
          </a:p>
        </p:txBody>
      </p:sp>
      <p:sp>
        <p:nvSpPr>
          <p:cNvPr id="3" name="Subtitle">
            <a:extLst>
              <a:ext uri="{FF2B5EF4-FFF2-40B4-BE49-F238E27FC236}">
                <a16:creationId xmlns:a16="http://schemas.microsoft.com/office/drawing/2014/main" id="{4021E30B-3F73-3D4B-B22E-DFCD13F0982C}"/>
              </a:ext>
            </a:extLst>
          </p:cNvPr>
          <p:cNvSpPr>
            <a:spLocks noGrp="1"/>
          </p:cNvSpPr>
          <p:nvPr>
            <p:ph type="subTitle" idx="1"/>
          </p:nvPr>
        </p:nvSpPr>
        <p:spPr>
          <a:xfrm>
            <a:off x="1116116" y="5062479"/>
            <a:ext cx="5322202" cy="805349"/>
          </a:xfrm>
        </p:spPr>
        <p:txBody>
          <a:bodyPr/>
          <a:lstStyle/>
          <a:p>
            <a:r>
              <a:rPr lang="en-US" dirty="0"/>
              <a:t>ME Grad Office</a:t>
            </a:r>
          </a:p>
          <a:p>
            <a:r>
              <a:rPr lang="en-US" dirty="0"/>
              <a:t>MEgradoffice@purdue.edu</a:t>
            </a:r>
          </a:p>
        </p:txBody>
      </p:sp>
      <p:sp>
        <p:nvSpPr>
          <p:cNvPr id="4" name="Date">
            <a:extLst>
              <a:ext uri="{FF2B5EF4-FFF2-40B4-BE49-F238E27FC236}">
                <a16:creationId xmlns:a16="http://schemas.microsoft.com/office/drawing/2014/main" id="{4EEC893F-2E6E-8648-8011-345CAE3441CC}"/>
              </a:ext>
            </a:extLst>
          </p:cNvPr>
          <p:cNvSpPr>
            <a:spLocks noGrp="1"/>
          </p:cNvSpPr>
          <p:nvPr>
            <p:ph type="dt" sz="half" idx="10"/>
          </p:nvPr>
        </p:nvSpPr>
        <p:spPr>
          <a:xfrm>
            <a:off x="7550552" y="6202177"/>
            <a:ext cx="830355" cy="323968"/>
          </a:xfrm>
        </p:spPr>
        <p:txBody>
          <a:bodyPr/>
          <a:lstStyle/>
          <a:p>
            <a:fld id="{049DC8E1-D369-0F48-9062-BB068AFD07CE}" type="datetime1">
              <a:rPr lang="en-US" smtClean="0"/>
              <a:pPr/>
              <a:t>8/20/2026</a:t>
            </a:fld>
            <a:endParaRPr lang="en-US" dirty="0"/>
          </a:p>
        </p:txBody>
      </p:sp>
      <p:sp>
        <p:nvSpPr>
          <p:cNvPr id="5" name="Slide Number">
            <a:extLst>
              <a:ext uri="{FF2B5EF4-FFF2-40B4-BE49-F238E27FC236}">
                <a16:creationId xmlns:a16="http://schemas.microsoft.com/office/drawing/2014/main" id="{BC6C36F4-D49A-904E-968D-C3A9784ABFE4}"/>
              </a:ext>
            </a:extLst>
          </p:cNvPr>
          <p:cNvSpPr>
            <a:spLocks noGrp="1"/>
          </p:cNvSpPr>
          <p:nvPr>
            <p:ph type="sldNum" sz="quarter" idx="12"/>
          </p:nvPr>
        </p:nvSpPr>
        <p:spPr/>
        <p:txBody>
          <a:bodyPr/>
          <a:lstStyle/>
          <a:p>
            <a:fld id="{8A7A6979-0714-4377-B894-6BE4C2D6E202}" type="slidenum">
              <a:rPr lang="en-US" smtClean="0"/>
              <a:pPr/>
              <a:t>1</a:t>
            </a:fld>
            <a:endParaRPr lang="en-US" dirty="0"/>
          </a:p>
        </p:txBody>
      </p:sp>
    </p:spTree>
    <p:extLst>
      <p:ext uri="{BB962C8B-B14F-4D97-AF65-F5344CB8AC3E}">
        <p14:creationId xmlns:p14="http://schemas.microsoft.com/office/powerpoint/2010/main" val="2664743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57B785B-7419-6444-8F7C-456DADFC9CDE}"/>
              </a:ext>
            </a:extLst>
          </p:cNvPr>
          <p:cNvSpPr>
            <a:spLocks noGrp="1"/>
          </p:cNvSpPr>
          <p:nvPr>
            <p:ph type="ctrTitle"/>
          </p:nvPr>
        </p:nvSpPr>
        <p:spPr/>
        <p:txBody>
          <a:bodyPr/>
          <a:lstStyle/>
          <a:p>
            <a:r>
              <a:rPr lang="en-US" dirty="0"/>
              <a:t>Course Registration</a:t>
            </a:r>
          </a:p>
        </p:txBody>
      </p:sp>
      <p:sp>
        <p:nvSpPr>
          <p:cNvPr id="4" name="Body Text">
            <a:extLst>
              <a:ext uri="{FF2B5EF4-FFF2-40B4-BE49-F238E27FC236}">
                <a16:creationId xmlns:a16="http://schemas.microsoft.com/office/drawing/2014/main" id="{1D37C11B-143A-F242-BB46-7995C2A2FD98}"/>
              </a:ext>
            </a:extLst>
          </p:cNvPr>
          <p:cNvSpPr>
            <a:spLocks noGrp="1"/>
          </p:cNvSpPr>
          <p:nvPr>
            <p:ph type="body" sz="quarter" idx="14"/>
          </p:nvPr>
        </p:nvSpPr>
        <p:spPr>
          <a:xfrm>
            <a:off x="846161" y="1251045"/>
            <a:ext cx="7567213" cy="4683589"/>
          </a:xfrm>
        </p:spPr>
        <p:txBody>
          <a:bodyPr>
            <a:normAutofit fontScale="70000" lnSpcReduction="20000"/>
          </a:bodyPr>
          <a:lstStyle/>
          <a:p>
            <a:pPr marL="0" lvl="0" indent="0">
              <a:buNone/>
            </a:pPr>
            <a:r>
              <a:rPr lang="en-US" sz="2300" b="1" dirty="0"/>
              <a:t>Find course schedules:</a:t>
            </a:r>
          </a:p>
          <a:p>
            <a:pPr lvl="0"/>
            <a:r>
              <a:rPr lang="en-US" sz="2100" dirty="0">
                <a:hlinkClick r:id="rId2"/>
              </a:rPr>
              <a:t>myPurdue</a:t>
            </a:r>
            <a:r>
              <a:rPr lang="en-US" sz="2100" dirty="0"/>
              <a:t> &gt; Course Catalog Resources &gt; Schedule of Classes   ***business school course registration survey for PMP only</a:t>
            </a:r>
          </a:p>
          <a:p>
            <a:pPr marL="0" lvl="0" indent="0">
              <a:buNone/>
            </a:pPr>
            <a:endParaRPr lang="en-US" sz="2100" dirty="0"/>
          </a:p>
          <a:p>
            <a:pPr marL="0" lvl="0" indent="0">
              <a:buNone/>
            </a:pPr>
            <a:r>
              <a:rPr lang="en-US" sz="2100" dirty="0"/>
              <a:t>Select PWL for online &amp; West Lafayette location, PIN for Indy location on scheduling assistant</a:t>
            </a:r>
          </a:p>
          <a:p>
            <a:pPr marL="0" lvl="0" indent="0">
              <a:buNone/>
            </a:pPr>
            <a:endParaRPr lang="en-US" sz="2300" b="1" dirty="0"/>
          </a:p>
          <a:p>
            <a:pPr marL="0" lvl="0" indent="0">
              <a:buNone/>
            </a:pPr>
            <a:r>
              <a:rPr lang="en-US" sz="2300" b="1" dirty="0"/>
              <a:t>Which section to choose:</a:t>
            </a:r>
            <a:endParaRPr lang="en-US" sz="2300" dirty="0"/>
          </a:p>
          <a:p>
            <a:pPr marL="0" lvl="0" indent="0">
              <a:buNone/>
            </a:pPr>
            <a:r>
              <a:rPr lang="en-US" sz="2100" dirty="0">
                <a:highlight>
                  <a:srgbClr val="FFFF00"/>
                </a:highlight>
              </a:rPr>
              <a:t>See offering campus</a:t>
            </a:r>
          </a:p>
          <a:p>
            <a:pPr marL="0" lvl="0" indent="0">
              <a:buNone/>
            </a:pPr>
            <a:endParaRPr lang="en-US" sz="2100" dirty="0"/>
          </a:p>
          <a:p>
            <a:pPr marL="0" indent="0">
              <a:buNone/>
            </a:pPr>
            <a:r>
              <a:rPr lang="en-US" sz="2100" b="1" dirty="0"/>
              <a:t>West Lafayette or Indianapolis </a:t>
            </a:r>
            <a:r>
              <a:rPr lang="en-US" sz="2100" dirty="0"/>
              <a:t>– showing classroom, schedule type can be lecture/laboratory/individual study/research, for residential students</a:t>
            </a:r>
          </a:p>
          <a:p>
            <a:pPr marL="0" indent="0">
              <a:buNone/>
            </a:pPr>
            <a:endParaRPr lang="en-US" sz="2100" dirty="0"/>
          </a:p>
          <a:p>
            <a:pPr marL="0" indent="0">
              <a:buNone/>
            </a:pPr>
            <a:r>
              <a:rPr lang="en-US" sz="2100" b="1" dirty="0">
                <a:solidFill>
                  <a:srgbClr val="000000"/>
                </a:solidFill>
              </a:rPr>
              <a:t>West Lafayette </a:t>
            </a:r>
            <a:r>
              <a:rPr lang="en-US" sz="2100" dirty="0">
                <a:solidFill>
                  <a:srgbClr val="000000"/>
                </a:solidFill>
              </a:rPr>
              <a:t>– showing distance learning as schedule type, for residential students to access lectures online but take exams in person, instructor’s approval </a:t>
            </a:r>
            <a:r>
              <a:rPr lang="en-US" sz="2100" i="1" dirty="0">
                <a:solidFill>
                  <a:srgbClr val="000000"/>
                </a:solidFill>
              </a:rPr>
              <a:t>(internship/other needs)</a:t>
            </a:r>
            <a:endParaRPr lang="en-US" sz="2100" i="1" dirty="0"/>
          </a:p>
          <a:p>
            <a:pPr marL="0" lvl="0" indent="0">
              <a:buNone/>
            </a:pPr>
            <a:endParaRPr lang="en-US" sz="2000" dirty="0">
              <a:solidFill>
                <a:srgbClr val="000000"/>
              </a:solidFill>
            </a:endParaRPr>
          </a:p>
          <a:p>
            <a:pPr marL="0" lvl="0" indent="0">
              <a:buNone/>
            </a:pPr>
            <a:r>
              <a:rPr lang="en-US" sz="2100" b="1" dirty="0"/>
              <a:t>West Lafayette Continuing Ed </a:t>
            </a:r>
            <a:r>
              <a:rPr lang="en-US" sz="2100" dirty="0"/>
              <a:t>– showing distance learning as schedule type, for online program students only.</a:t>
            </a:r>
          </a:p>
          <a:p>
            <a:pPr marL="0" lvl="0" indent="0">
              <a:buNone/>
            </a:pPr>
            <a:endParaRPr lang="en-US" sz="2100" dirty="0"/>
          </a:p>
          <a:p>
            <a:pPr marL="0" lvl="0" indent="0">
              <a:buNone/>
            </a:pPr>
            <a:r>
              <a:rPr lang="en-US" sz="2100" dirty="0">
                <a:solidFill>
                  <a:srgbClr val="FF0000"/>
                </a:solidFill>
              </a:rPr>
              <a:t>PMP students can’t take business school courses online!</a:t>
            </a:r>
          </a:p>
          <a:p>
            <a:pPr marL="0" lvl="0" indent="0">
              <a:buNone/>
            </a:pPr>
            <a:endParaRPr lang="en-US" dirty="0">
              <a:solidFill>
                <a:srgbClr val="00B050"/>
              </a:solidFill>
            </a:endParaRPr>
          </a:p>
          <a:p>
            <a:pPr marL="0" lvl="0" indent="0">
              <a:buNone/>
            </a:pPr>
            <a:endParaRPr lang="en-US" dirty="0"/>
          </a:p>
          <a:p>
            <a:pPr marL="0" lvl="0" indent="0">
              <a:buNone/>
            </a:pPr>
            <a:r>
              <a:rPr lang="en-US" sz="2000" dirty="0"/>
              <a:t>Read ME </a:t>
            </a:r>
            <a:r>
              <a:rPr lang="en-US" sz="2000" dirty="0">
                <a:hlinkClick r:id="rId3"/>
              </a:rPr>
              <a:t>Register for Classes </a:t>
            </a:r>
            <a:r>
              <a:rPr lang="en-US" sz="2000" dirty="0"/>
              <a:t>webpage</a:t>
            </a:r>
          </a:p>
          <a:p>
            <a:pPr marL="0" lvl="0" indent="0">
              <a:buNone/>
            </a:pPr>
            <a:endParaRPr lang="en-US" dirty="0"/>
          </a:p>
        </p:txBody>
      </p:sp>
      <p:sp>
        <p:nvSpPr>
          <p:cNvPr id="5" name="Date">
            <a:extLst>
              <a:ext uri="{FF2B5EF4-FFF2-40B4-BE49-F238E27FC236}">
                <a16:creationId xmlns:a16="http://schemas.microsoft.com/office/drawing/2014/main" id="{A89144A8-6334-C146-B40F-BF5885E42CD8}"/>
              </a:ext>
            </a:extLst>
          </p:cNvPr>
          <p:cNvSpPr>
            <a:spLocks noGrp="1"/>
          </p:cNvSpPr>
          <p:nvPr>
            <p:ph type="dt" sz="half" idx="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alpha val="70000"/>
                </a:srgbClr>
              </a:solidFill>
              <a:effectLst/>
              <a:uLnTx/>
              <a:uFillTx/>
              <a:latin typeface="Acumin Pro" panose="020B0504020202020204" pitchFamily="34" charset="77"/>
              <a:ea typeface="+mn-ea"/>
              <a:cs typeface="+mn-cs"/>
            </a:endParaRPr>
          </a:p>
        </p:txBody>
      </p:sp>
      <p:sp>
        <p:nvSpPr>
          <p:cNvPr id="6" name="Slide Number">
            <a:extLst>
              <a:ext uri="{FF2B5EF4-FFF2-40B4-BE49-F238E27FC236}">
                <a16:creationId xmlns:a16="http://schemas.microsoft.com/office/drawing/2014/main" id="{F12AC305-62D1-0B42-86B3-CE1813F5523B}"/>
              </a:ext>
            </a:extLst>
          </p:cNvPr>
          <p:cNvSpPr>
            <a:spLocks noGrp="1"/>
          </p:cNvSpPr>
          <p:nvPr>
            <p:ph type="sldNum" sz="quarter" idx="4"/>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A7A6979-0714-4377-B894-6BE4C2D6E202}" type="slidenum">
              <a:rPr kumimoji="0" lang="en-US" sz="1000" b="1" i="0" u="none" strike="noStrike" kern="1200" cap="none" spc="0" normalizeH="0" baseline="0" noProof="0" smtClean="0">
                <a:ln>
                  <a:noFill/>
                </a:ln>
                <a:solidFill>
                  <a:srgbClr val="000000"/>
                </a:solidFill>
                <a:effectLst/>
                <a:uLnTx/>
                <a:uFillTx/>
                <a:latin typeface="Acumin Pro Semibold" panose="020B0504020202020204" pitchFamily="34" charset="77"/>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10</a:t>
            </a:fld>
            <a:endParaRPr kumimoji="0" lang="en-US" sz="1000" b="1" i="0" u="none" strike="noStrike" kern="1200" cap="none" spc="0" normalizeH="0" baseline="0" noProof="0" dirty="0">
              <a:ln>
                <a:noFill/>
              </a:ln>
              <a:solidFill>
                <a:srgbClr val="000000"/>
              </a:solidFill>
              <a:effectLst/>
              <a:uLnTx/>
              <a:uFillTx/>
              <a:latin typeface="Acumin Pro Semibold" panose="020B0504020202020204" pitchFamily="34" charset="77"/>
              <a:ea typeface="+mn-ea"/>
              <a:cs typeface="+mn-cs"/>
            </a:endParaRPr>
          </a:p>
        </p:txBody>
      </p:sp>
    </p:spTree>
    <p:extLst>
      <p:ext uri="{BB962C8B-B14F-4D97-AF65-F5344CB8AC3E}">
        <p14:creationId xmlns:p14="http://schemas.microsoft.com/office/powerpoint/2010/main" val="13277004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57B785B-7419-6444-8F7C-456DADFC9CDE}"/>
              </a:ext>
            </a:extLst>
          </p:cNvPr>
          <p:cNvSpPr>
            <a:spLocks noGrp="1"/>
          </p:cNvSpPr>
          <p:nvPr>
            <p:ph type="ctrTitle"/>
          </p:nvPr>
        </p:nvSpPr>
        <p:spPr/>
        <p:txBody>
          <a:bodyPr/>
          <a:lstStyle/>
          <a:p>
            <a:r>
              <a:rPr lang="en-US" dirty="0"/>
              <a:t>Plan of Study</a:t>
            </a:r>
          </a:p>
        </p:txBody>
      </p:sp>
      <p:sp>
        <p:nvSpPr>
          <p:cNvPr id="4" name="Body Text">
            <a:extLst>
              <a:ext uri="{FF2B5EF4-FFF2-40B4-BE49-F238E27FC236}">
                <a16:creationId xmlns:a16="http://schemas.microsoft.com/office/drawing/2014/main" id="{1D37C11B-143A-F242-BB46-7995C2A2FD98}"/>
              </a:ext>
            </a:extLst>
          </p:cNvPr>
          <p:cNvSpPr>
            <a:spLocks noGrp="1"/>
          </p:cNvSpPr>
          <p:nvPr>
            <p:ph type="body" sz="quarter" idx="14"/>
          </p:nvPr>
        </p:nvSpPr>
        <p:spPr>
          <a:xfrm>
            <a:off x="846161" y="1251046"/>
            <a:ext cx="7567213" cy="4123032"/>
          </a:xfrm>
        </p:spPr>
        <p:txBody>
          <a:bodyPr>
            <a:normAutofit/>
          </a:bodyPr>
          <a:lstStyle/>
          <a:p>
            <a:pPr marL="0" lvl="0" indent="0">
              <a:buNone/>
            </a:pPr>
            <a:r>
              <a:rPr lang="en-US" b="1" dirty="0"/>
              <a:t>Timeline:</a:t>
            </a:r>
          </a:p>
          <a:p>
            <a:r>
              <a:rPr lang="en-US" dirty="0"/>
              <a:t>Plan of Study generator opens in the 3</a:t>
            </a:r>
            <a:r>
              <a:rPr lang="en-US" baseline="30000" dirty="0"/>
              <a:t>rd</a:t>
            </a:r>
            <a:r>
              <a:rPr lang="en-US" dirty="0"/>
              <a:t> week of semester, must submit POS before the end of the 6</a:t>
            </a:r>
            <a:r>
              <a:rPr lang="en-US" baseline="30000" dirty="0"/>
              <a:t>th</a:t>
            </a:r>
            <a:r>
              <a:rPr lang="en-US" dirty="0"/>
              <a:t> week</a:t>
            </a:r>
          </a:p>
          <a:p>
            <a:r>
              <a:rPr lang="en-US" dirty="0"/>
              <a:t>See submission instructions at ME </a:t>
            </a:r>
            <a:r>
              <a:rPr lang="en-US" dirty="0">
                <a:hlinkClick r:id="rId2"/>
              </a:rPr>
              <a:t>Plan of Study </a:t>
            </a:r>
            <a:r>
              <a:rPr lang="en-US" dirty="0"/>
              <a:t>webpage </a:t>
            </a:r>
          </a:p>
          <a:p>
            <a:r>
              <a:rPr lang="en-US" dirty="0"/>
              <a:t>POS </a:t>
            </a:r>
            <a:r>
              <a:rPr lang="en-US" dirty="0">
                <a:hlinkClick r:id="rId3"/>
              </a:rPr>
              <a:t>virtual meeting </a:t>
            </a:r>
            <a:r>
              <a:rPr lang="en-US" dirty="0"/>
              <a:t>on Sept. 3</a:t>
            </a:r>
          </a:p>
          <a:p>
            <a:pPr marL="0" indent="0">
              <a:buNone/>
            </a:pPr>
            <a:endParaRPr lang="en-US" dirty="0"/>
          </a:p>
          <a:p>
            <a:pPr marL="0" lvl="0" indent="0">
              <a:buNone/>
            </a:pPr>
            <a:r>
              <a:rPr lang="en-US" b="1" dirty="0"/>
              <a:t>Advisory Committee:</a:t>
            </a:r>
          </a:p>
          <a:p>
            <a:pPr lvl="0"/>
            <a:r>
              <a:rPr lang="en-US" dirty="0"/>
              <a:t>MS non-thesis (PMP) – 1 chair</a:t>
            </a:r>
          </a:p>
          <a:p>
            <a:pPr marL="0" lvl="0" indent="0">
              <a:buNone/>
            </a:pPr>
            <a:r>
              <a:rPr lang="en-US" sz="1400" dirty="0"/>
              <a:t>Prof. Nicole Key for PMP, Prof. Chris Finch for MSPE, Prof. John Eric Goff for Sports</a:t>
            </a:r>
          </a:p>
          <a:p>
            <a:pPr marL="0" lvl="0" indent="0">
              <a:buNone/>
            </a:pPr>
            <a:r>
              <a:rPr lang="en-US" sz="1400" dirty="0"/>
              <a:t>    </a:t>
            </a:r>
          </a:p>
          <a:p>
            <a:pPr lvl="0"/>
            <a:r>
              <a:rPr lang="en-US" dirty="0"/>
              <a:t>MS thesis – at least 3 in total</a:t>
            </a:r>
          </a:p>
          <a:p>
            <a:pPr lvl="0"/>
            <a:r>
              <a:rPr lang="en-US" dirty="0"/>
              <a:t>PhD/D-PhD – at least 4 in total</a:t>
            </a:r>
          </a:p>
          <a:p>
            <a:r>
              <a:rPr lang="en-US" dirty="0"/>
              <a:t>Check </a:t>
            </a:r>
            <a:r>
              <a:rPr lang="en-US" dirty="0">
                <a:hlinkClick r:id="rId4"/>
              </a:rPr>
              <a:t>Advisory</a:t>
            </a:r>
            <a:r>
              <a:rPr lang="en-US" dirty="0"/>
              <a:t> webpage</a:t>
            </a:r>
          </a:p>
        </p:txBody>
      </p:sp>
      <p:sp>
        <p:nvSpPr>
          <p:cNvPr id="5" name="Date">
            <a:extLst>
              <a:ext uri="{FF2B5EF4-FFF2-40B4-BE49-F238E27FC236}">
                <a16:creationId xmlns:a16="http://schemas.microsoft.com/office/drawing/2014/main" id="{A89144A8-6334-C146-B40F-BF5885E42CD8}"/>
              </a:ext>
            </a:extLst>
          </p:cNvPr>
          <p:cNvSpPr>
            <a:spLocks noGrp="1"/>
          </p:cNvSpPr>
          <p:nvPr>
            <p:ph type="dt" sz="half" idx="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alpha val="70000"/>
                </a:srgbClr>
              </a:solidFill>
              <a:effectLst/>
              <a:uLnTx/>
              <a:uFillTx/>
              <a:latin typeface="Acumin Pro" panose="020B0504020202020204" pitchFamily="34" charset="77"/>
              <a:ea typeface="+mn-ea"/>
              <a:cs typeface="+mn-cs"/>
            </a:endParaRPr>
          </a:p>
        </p:txBody>
      </p:sp>
      <p:sp>
        <p:nvSpPr>
          <p:cNvPr id="6" name="Slide Number">
            <a:extLst>
              <a:ext uri="{FF2B5EF4-FFF2-40B4-BE49-F238E27FC236}">
                <a16:creationId xmlns:a16="http://schemas.microsoft.com/office/drawing/2014/main" id="{F12AC305-62D1-0B42-86B3-CE1813F5523B}"/>
              </a:ext>
            </a:extLst>
          </p:cNvPr>
          <p:cNvSpPr>
            <a:spLocks noGrp="1"/>
          </p:cNvSpPr>
          <p:nvPr>
            <p:ph type="sldNum" sz="quarter" idx="4"/>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A7A6979-0714-4377-B894-6BE4C2D6E202}" type="slidenum">
              <a:rPr kumimoji="0" lang="en-US" sz="1000" b="1" i="0" u="none" strike="noStrike" kern="1200" cap="none" spc="0" normalizeH="0" baseline="0" noProof="0" smtClean="0">
                <a:ln>
                  <a:noFill/>
                </a:ln>
                <a:solidFill>
                  <a:srgbClr val="000000"/>
                </a:solidFill>
                <a:effectLst/>
                <a:uLnTx/>
                <a:uFillTx/>
                <a:latin typeface="Acumin Pro Semibold" panose="020B0504020202020204" pitchFamily="34" charset="77"/>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11</a:t>
            </a:fld>
            <a:endParaRPr kumimoji="0" lang="en-US" sz="1000" b="1" i="0" u="none" strike="noStrike" kern="1200" cap="none" spc="0" normalizeH="0" baseline="0" noProof="0" dirty="0">
              <a:ln>
                <a:noFill/>
              </a:ln>
              <a:solidFill>
                <a:srgbClr val="000000"/>
              </a:solidFill>
              <a:effectLst/>
              <a:uLnTx/>
              <a:uFillTx/>
              <a:latin typeface="Acumin Pro Semibold" panose="020B0504020202020204" pitchFamily="34" charset="77"/>
              <a:ea typeface="+mn-ea"/>
              <a:cs typeface="+mn-cs"/>
            </a:endParaRPr>
          </a:p>
        </p:txBody>
      </p:sp>
    </p:spTree>
    <p:extLst>
      <p:ext uri="{BB962C8B-B14F-4D97-AF65-F5344CB8AC3E}">
        <p14:creationId xmlns:p14="http://schemas.microsoft.com/office/powerpoint/2010/main" val="38441919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57B785B-7419-6444-8F7C-456DADFC9CDE}"/>
              </a:ext>
            </a:extLst>
          </p:cNvPr>
          <p:cNvSpPr>
            <a:spLocks noGrp="1"/>
          </p:cNvSpPr>
          <p:nvPr>
            <p:ph type="ctrTitle"/>
          </p:nvPr>
        </p:nvSpPr>
        <p:spPr/>
        <p:txBody>
          <a:bodyPr/>
          <a:lstStyle/>
          <a:p>
            <a:r>
              <a:rPr lang="en-US" dirty="0"/>
              <a:t>Path to PhD </a:t>
            </a:r>
          </a:p>
        </p:txBody>
      </p:sp>
      <p:sp>
        <p:nvSpPr>
          <p:cNvPr id="4" name="Body Text">
            <a:extLst>
              <a:ext uri="{FF2B5EF4-FFF2-40B4-BE49-F238E27FC236}">
                <a16:creationId xmlns:a16="http://schemas.microsoft.com/office/drawing/2014/main" id="{1D37C11B-143A-F242-BB46-7995C2A2FD98}"/>
              </a:ext>
            </a:extLst>
          </p:cNvPr>
          <p:cNvSpPr>
            <a:spLocks noGrp="1"/>
          </p:cNvSpPr>
          <p:nvPr>
            <p:ph type="body" sz="quarter" idx="14"/>
          </p:nvPr>
        </p:nvSpPr>
        <p:spPr>
          <a:xfrm>
            <a:off x="855259" y="1251046"/>
            <a:ext cx="7567213" cy="4540154"/>
          </a:xfrm>
        </p:spPr>
        <p:txBody>
          <a:bodyPr>
            <a:normAutofit fontScale="85000" lnSpcReduction="10000"/>
          </a:bodyPr>
          <a:lstStyle/>
          <a:p>
            <a:pPr marL="0" lvl="0" indent="0">
              <a:buNone/>
            </a:pPr>
            <a:r>
              <a:rPr lang="en-US" b="1" dirty="0"/>
              <a:t>Internal PhD Application</a:t>
            </a:r>
          </a:p>
          <a:p>
            <a:r>
              <a:rPr lang="en-US" dirty="0"/>
              <a:t>Identify advisor</a:t>
            </a:r>
          </a:p>
          <a:p>
            <a:pPr lvl="0"/>
            <a:r>
              <a:rPr lang="en-US" dirty="0">
                <a:solidFill>
                  <a:srgbClr val="000000"/>
                </a:solidFill>
              </a:rPr>
              <a:t>Apply in your last MS semester</a:t>
            </a:r>
          </a:p>
          <a:p>
            <a:pPr marL="0" lvl="0" indent="0">
              <a:buNone/>
            </a:pPr>
            <a:endParaRPr lang="en-US" b="1" dirty="0"/>
          </a:p>
          <a:p>
            <a:pPr marL="0" lvl="0" indent="0">
              <a:buNone/>
            </a:pPr>
            <a:r>
              <a:rPr lang="en-US" b="1" dirty="0">
                <a:hlinkClick r:id="rId2"/>
              </a:rPr>
              <a:t>D-PhD Application</a:t>
            </a:r>
            <a:endParaRPr lang="en-US" b="1" dirty="0"/>
          </a:p>
          <a:p>
            <a:r>
              <a:rPr lang="en-US" dirty="0"/>
              <a:t>Identify advisor</a:t>
            </a:r>
          </a:p>
          <a:p>
            <a:r>
              <a:rPr lang="en-US" dirty="0"/>
              <a:t>Minimum GPA 3.4</a:t>
            </a:r>
          </a:p>
          <a:p>
            <a:pPr lvl="0"/>
            <a:r>
              <a:rPr lang="en-US" dirty="0">
                <a:solidFill>
                  <a:srgbClr val="000000"/>
                </a:solidFill>
              </a:rPr>
              <a:t>Apply after completed 12 </a:t>
            </a:r>
            <a:r>
              <a:rPr lang="en-US" dirty="0" err="1">
                <a:solidFill>
                  <a:srgbClr val="000000"/>
                </a:solidFill>
              </a:rPr>
              <a:t>crs</a:t>
            </a:r>
            <a:r>
              <a:rPr lang="en-US" dirty="0">
                <a:solidFill>
                  <a:srgbClr val="000000"/>
                </a:solidFill>
              </a:rPr>
              <a:t>. of POS coursework but before 2 years from admission term</a:t>
            </a:r>
            <a:endParaRPr lang="en-US" b="1" dirty="0"/>
          </a:p>
          <a:p>
            <a:pPr marL="0" lvl="0" indent="0">
              <a:buNone/>
            </a:pPr>
            <a:endParaRPr lang="en-US" b="1" dirty="0"/>
          </a:p>
          <a:p>
            <a:pPr marL="0" lvl="0" indent="0">
              <a:buNone/>
            </a:pPr>
            <a:endParaRPr lang="en-US" b="1" dirty="0"/>
          </a:p>
          <a:p>
            <a:pPr marL="0" lvl="0" indent="0">
              <a:buNone/>
            </a:pPr>
            <a:r>
              <a:rPr lang="en-US" b="1" dirty="0"/>
              <a:t>Milestones for PhD:</a:t>
            </a:r>
          </a:p>
          <a:p>
            <a:pPr marL="0" lvl="0" indent="0">
              <a:buNone/>
            </a:pPr>
            <a:endParaRPr lang="en-US" b="1" dirty="0"/>
          </a:p>
          <a:p>
            <a:pPr marL="0" lvl="0" indent="0">
              <a:buNone/>
            </a:pPr>
            <a:r>
              <a:rPr lang="en-US" b="1" dirty="0"/>
              <a:t>PhD Qualifying Exams (Area Exams):</a:t>
            </a:r>
          </a:p>
          <a:p>
            <a:pPr lvl="0"/>
            <a:r>
              <a:rPr lang="en-US" dirty="0">
                <a:hlinkClick r:id="rId3"/>
              </a:rPr>
              <a:t>Area Exam webpage </a:t>
            </a:r>
            <a:r>
              <a:rPr lang="en-US" dirty="0"/>
              <a:t>to access old problems</a:t>
            </a:r>
          </a:p>
          <a:p>
            <a:pPr lvl="0"/>
            <a:r>
              <a:rPr lang="en-US" dirty="0"/>
              <a:t>No later than 3rd semester, summer excluded</a:t>
            </a:r>
          </a:p>
          <a:p>
            <a:pPr lvl="0"/>
            <a:r>
              <a:rPr lang="en-US" dirty="0"/>
              <a:t>3 subjects: math, major, and minor</a:t>
            </a:r>
          </a:p>
          <a:p>
            <a:pPr lvl="0"/>
            <a:r>
              <a:rPr lang="en-US" dirty="0"/>
              <a:t>May qualify for a course waiver instead of taking exam</a:t>
            </a:r>
          </a:p>
          <a:p>
            <a:pPr lvl="0"/>
            <a:endParaRPr lang="en-US" dirty="0"/>
          </a:p>
          <a:p>
            <a:pPr marL="0" lvl="0" indent="0">
              <a:buNone/>
            </a:pPr>
            <a:r>
              <a:rPr lang="en-US" b="1" dirty="0"/>
              <a:t>PhD Preliminary Exam</a:t>
            </a:r>
          </a:p>
          <a:p>
            <a:pPr lvl="0"/>
            <a:r>
              <a:rPr lang="en-US" dirty="0"/>
              <a:t>Within 1 year after passing all qualifying exams</a:t>
            </a:r>
          </a:p>
          <a:p>
            <a:pPr lvl="0"/>
            <a:r>
              <a:rPr lang="en-US" dirty="0"/>
              <a:t>Final Defense: register for at least 2 full semesters after prelim, summer included</a:t>
            </a:r>
          </a:p>
          <a:p>
            <a:pPr marL="0" lvl="0" indent="0">
              <a:buNone/>
            </a:pPr>
            <a:endParaRPr lang="en-US" dirty="0"/>
          </a:p>
          <a:p>
            <a:pPr marL="0" lvl="0" indent="0">
              <a:buNone/>
            </a:pPr>
            <a:endParaRPr lang="en-US" dirty="0"/>
          </a:p>
          <a:p>
            <a:pPr lvl="0"/>
            <a:endParaRPr lang="en-US" dirty="0"/>
          </a:p>
        </p:txBody>
      </p:sp>
      <p:sp>
        <p:nvSpPr>
          <p:cNvPr id="5" name="Date">
            <a:extLst>
              <a:ext uri="{FF2B5EF4-FFF2-40B4-BE49-F238E27FC236}">
                <a16:creationId xmlns:a16="http://schemas.microsoft.com/office/drawing/2014/main" id="{A89144A8-6334-C146-B40F-BF5885E42CD8}"/>
              </a:ext>
            </a:extLst>
          </p:cNvPr>
          <p:cNvSpPr>
            <a:spLocks noGrp="1"/>
          </p:cNvSpPr>
          <p:nvPr>
            <p:ph type="dt" sz="half" idx="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alpha val="70000"/>
                </a:srgbClr>
              </a:solidFill>
              <a:effectLst/>
              <a:uLnTx/>
              <a:uFillTx/>
              <a:latin typeface="Acumin Pro" panose="020B0504020202020204" pitchFamily="34" charset="77"/>
              <a:ea typeface="+mn-ea"/>
              <a:cs typeface="+mn-cs"/>
            </a:endParaRPr>
          </a:p>
        </p:txBody>
      </p:sp>
      <p:sp>
        <p:nvSpPr>
          <p:cNvPr id="6" name="Slide Number">
            <a:extLst>
              <a:ext uri="{FF2B5EF4-FFF2-40B4-BE49-F238E27FC236}">
                <a16:creationId xmlns:a16="http://schemas.microsoft.com/office/drawing/2014/main" id="{F12AC305-62D1-0B42-86B3-CE1813F5523B}"/>
              </a:ext>
            </a:extLst>
          </p:cNvPr>
          <p:cNvSpPr>
            <a:spLocks noGrp="1"/>
          </p:cNvSpPr>
          <p:nvPr>
            <p:ph type="sldNum" sz="quarter" idx="4"/>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A7A6979-0714-4377-B894-6BE4C2D6E202}" type="slidenum">
              <a:rPr kumimoji="0" lang="en-US" sz="1000" b="1" i="0" u="none" strike="noStrike" kern="1200" cap="none" spc="0" normalizeH="0" baseline="0" noProof="0" smtClean="0">
                <a:ln>
                  <a:noFill/>
                </a:ln>
                <a:solidFill>
                  <a:srgbClr val="000000"/>
                </a:solidFill>
                <a:effectLst/>
                <a:uLnTx/>
                <a:uFillTx/>
                <a:latin typeface="Acumin Pro Semibold" panose="020B0504020202020204" pitchFamily="34" charset="77"/>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12</a:t>
            </a:fld>
            <a:endParaRPr kumimoji="0" lang="en-US" sz="1000" b="1" i="0" u="none" strike="noStrike" kern="1200" cap="none" spc="0" normalizeH="0" baseline="0" noProof="0" dirty="0">
              <a:ln>
                <a:noFill/>
              </a:ln>
              <a:solidFill>
                <a:srgbClr val="000000"/>
              </a:solidFill>
              <a:effectLst/>
              <a:uLnTx/>
              <a:uFillTx/>
              <a:latin typeface="Acumin Pro Semibold" panose="020B0504020202020204" pitchFamily="34" charset="77"/>
              <a:ea typeface="+mn-ea"/>
              <a:cs typeface="+mn-cs"/>
            </a:endParaRPr>
          </a:p>
        </p:txBody>
      </p:sp>
    </p:spTree>
    <p:extLst>
      <p:ext uri="{BB962C8B-B14F-4D97-AF65-F5344CB8AC3E}">
        <p14:creationId xmlns:p14="http://schemas.microsoft.com/office/powerpoint/2010/main" val="35263928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8373F-FEA2-4C4C-8603-70FB26155DB0}"/>
              </a:ext>
            </a:extLst>
          </p:cNvPr>
          <p:cNvSpPr>
            <a:spLocks noGrp="1"/>
          </p:cNvSpPr>
          <p:nvPr>
            <p:ph type="ctrTitle"/>
          </p:nvPr>
        </p:nvSpPr>
        <p:spPr/>
        <p:txBody>
          <a:bodyPr/>
          <a:lstStyle/>
          <a:p>
            <a:r>
              <a:rPr lang="en-US" dirty="0"/>
              <a:t>Funding</a:t>
            </a:r>
          </a:p>
        </p:txBody>
      </p:sp>
      <p:sp>
        <p:nvSpPr>
          <p:cNvPr id="4" name="Text Placeholder 3">
            <a:extLst>
              <a:ext uri="{FF2B5EF4-FFF2-40B4-BE49-F238E27FC236}">
                <a16:creationId xmlns:a16="http://schemas.microsoft.com/office/drawing/2014/main" id="{A9D61C6C-4DEF-4E78-A28F-892A29F793D4}"/>
              </a:ext>
            </a:extLst>
          </p:cNvPr>
          <p:cNvSpPr>
            <a:spLocks noGrp="1"/>
          </p:cNvSpPr>
          <p:nvPr>
            <p:ph type="body" sz="quarter" idx="14"/>
          </p:nvPr>
        </p:nvSpPr>
        <p:spPr>
          <a:xfrm>
            <a:off x="1128501" y="1115028"/>
            <a:ext cx="6680552" cy="4768769"/>
          </a:xfrm>
        </p:spPr>
        <p:txBody>
          <a:bodyPr>
            <a:normAutofit/>
          </a:bodyPr>
          <a:lstStyle/>
          <a:p>
            <a:pPr marL="0" indent="0">
              <a:buNone/>
            </a:pPr>
            <a:r>
              <a:rPr lang="en-US" b="1" dirty="0"/>
              <a:t>Small Grants:</a:t>
            </a:r>
          </a:p>
          <a:p>
            <a:r>
              <a:rPr lang="en-US" dirty="0" err="1">
                <a:hlinkClick r:id="rId2"/>
              </a:rPr>
              <a:t>CoE</a:t>
            </a:r>
            <a:r>
              <a:rPr lang="en-US" dirty="0">
                <a:hlinkClick r:id="rId2"/>
              </a:rPr>
              <a:t> Conference Travel Grants </a:t>
            </a:r>
            <a:r>
              <a:rPr lang="en-US" dirty="0"/>
              <a:t>for PhD who passed/scheduled preliminary exam</a:t>
            </a:r>
          </a:p>
          <a:p>
            <a:r>
              <a:rPr lang="en-US" dirty="0">
                <a:hlinkClick r:id="rId3"/>
              </a:rPr>
              <a:t>Purdue Graduate Student Government Grants </a:t>
            </a:r>
            <a:r>
              <a:rPr lang="en-US" sz="1600" i="1" dirty="0"/>
              <a:t>(travel, professional development, research, etc.)</a:t>
            </a:r>
          </a:p>
          <a:p>
            <a:r>
              <a:rPr lang="en-US" sz="1600" dirty="0">
                <a:hlinkClick r:id="rId4"/>
              </a:rPr>
              <a:t>OGSPS Grants</a:t>
            </a:r>
            <a:endParaRPr lang="en-US" sz="1600" dirty="0"/>
          </a:p>
          <a:p>
            <a:pPr marL="0" indent="0">
              <a:buNone/>
            </a:pPr>
            <a:endParaRPr lang="en-US" dirty="0"/>
          </a:p>
          <a:p>
            <a:pPr marL="0" indent="0">
              <a:buNone/>
            </a:pPr>
            <a:r>
              <a:rPr lang="en-US" b="1" dirty="0"/>
              <a:t>Fellowships:</a:t>
            </a:r>
          </a:p>
          <a:p>
            <a:r>
              <a:rPr lang="en-US" dirty="0" err="1">
                <a:hlinkClick r:id="rId5"/>
              </a:rPr>
              <a:t>CoE</a:t>
            </a:r>
            <a:r>
              <a:rPr lang="en-US" dirty="0">
                <a:hlinkClick r:id="rId5"/>
              </a:rPr>
              <a:t> list </a:t>
            </a:r>
            <a:endParaRPr lang="en-US" dirty="0"/>
          </a:p>
          <a:p>
            <a:r>
              <a:rPr lang="en-US" dirty="0">
                <a:hlinkClick r:id="rId6"/>
              </a:rPr>
              <a:t>Fellowship Office list </a:t>
            </a:r>
            <a:endParaRPr lang="en-US" dirty="0"/>
          </a:p>
          <a:p>
            <a:pPr marL="0" indent="0">
              <a:buNone/>
            </a:pPr>
            <a:r>
              <a:rPr lang="en-US" sz="1600" i="1" dirty="0"/>
              <a:t>(National Fellowships- NDSEG, NASA NSTGRO, NSF, SMART, etc. Private Foundations- Ford, Hertz, etc. Companies- Facebook, Google Fellowship, etc.)</a:t>
            </a:r>
          </a:p>
          <a:p>
            <a:pPr marL="0" indent="0">
              <a:buNone/>
            </a:pPr>
            <a:endParaRPr lang="en-US" dirty="0"/>
          </a:p>
          <a:p>
            <a:pPr marL="0" indent="0">
              <a:buNone/>
            </a:pPr>
            <a:r>
              <a:rPr lang="en-US" b="1" dirty="0"/>
              <a:t>ME </a:t>
            </a:r>
            <a:r>
              <a:rPr lang="en-US" b="1" dirty="0">
                <a:hlinkClick r:id="rId7"/>
              </a:rPr>
              <a:t>Scholarships &amp; Awards</a:t>
            </a:r>
            <a:endParaRPr lang="en-US" b="1" dirty="0"/>
          </a:p>
          <a:p>
            <a:r>
              <a:rPr lang="en-US" dirty="0"/>
              <a:t>Post on </a:t>
            </a:r>
            <a:r>
              <a:rPr lang="en-US" dirty="0">
                <a:hlinkClick r:id="rId8"/>
              </a:rPr>
              <a:t>ME Grad Blog</a:t>
            </a:r>
            <a:r>
              <a:rPr lang="en-US" dirty="0"/>
              <a:t> in fall</a:t>
            </a:r>
          </a:p>
        </p:txBody>
      </p:sp>
      <p:sp>
        <p:nvSpPr>
          <p:cNvPr id="6" name="Date Placeholder 5">
            <a:extLst>
              <a:ext uri="{FF2B5EF4-FFF2-40B4-BE49-F238E27FC236}">
                <a16:creationId xmlns:a16="http://schemas.microsoft.com/office/drawing/2014/main" id="{8D4A0054-9B07-4066-80F9-57FDDA1C6D02}"/>
              </a:ext>
            </a:extLst>
          </p:cNvPr>
          <p:cNvSpPr>
            <a:spLocks noGrp="1"/>
          </p:cNvSpPr>
          <p:nvPr>
            <p:ph type="dt" sz="half" idx="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alpha val="70000"/>
                </a:srgbClr>
              </a:solidFill>
              <a:effectLst/>
              <a:uLnTx/>
              <a:uFillTx/>
              <a:latin typeface="Acumin Pro" panose="020B0504020202020204" pitchFamily="34" charset="77"/>
              <a:ea typeface="+mn-ea"/>
              <a:cs typeface="+mn-cs"/>
            </a:endParaRPr>
          </a:p>
        </p:txBody>
      </p:sp>
      <p:sp>
        <p:nvSpPr>
          <p:cNvPr id="7" name="Slide Number Placeholder 6">
            <a:extLst>
              <a:ext uri="{FF2B5EF4-FFF2-40B4-BE49-F238E27FC236}">
                <a16:creationId xmlns:a16="http://schemas.microsoft.com/office/drawing/2014/main" id="{61C496B7-631A-400E-A0A3-CD070ABE58AD}"/>
              </a:ext>
            </a:extLst>
          </p:cNvPr>
          <p:cNvSpPr>
            <a:spLocks noGrp="1"/>
          </p:cNvSpPr>
          <p:nvPr>
            <p:ph type="sldNum" sz="quarter" idx="4"/>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A7A6979-0714-4377-B894-6BE4C2D6E202}" type="slidenum">
              <a:rPr kumimoji="0" lang="en-US" sz="1000" b="1" i="0" u="none" strike="noStrike" kern="1200" cap="none" spc="0" normalizeH="0" baseline="0" noProof="0" smtClean="0">
                <a:ln>
                  <a:noFill/>
                </a:ln>
                <a:solidFill>
                  <a:srgbClr val="000000"/>
                </a:solidFill>
                <a:effectLst/>
                <a:uLnTx/>
                <a:uFillTx/>
                <a:latin typeface="Acumin Pro Semibold" panose="020B0504020202020204" pitchFamily="34" charset="77"/>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13</a:t>
            </a:fld>
            <a:endParaRPr kumimoji="0" lang="en-US" sz="1000" b="1" i="0" u="none" strike="noStrike" kern="1200" cap="none" spc="0" normalizeH="0" baseline="0" noProof="0" dirty="0">
              <a:ln>
                <a:noFill/>
              </a:ln>
              <a:solidFill>
                <a:srgbClr val="000000"/>
              </a:solidFill>
              <a:effectLst/>
              <a:uLnTx/>
              <a:uFillTx/>
              <a:latin typeface="Acumin Pro Semibold" panose="020B0504020202020204" pitchFamily="34" charset="77"/>
              <a:ea typeface="+mn-ea"/>
              <a:cs typeface="+mn-cs"/>
            </a:endParaRPr>
          </a:p>
        </p:txBody>
      </p:sp>
    </p:spTree>
    <p:extLst>
      <p:ext uri="{BB962C8B-B14F-4D97-AF65-F5344CB8AC3E}">
        <p14:creationId xmlns:p14="http://schemas.microsoft.com/office/powerpoint/2010/main" val="34474227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42B53-290F-4F60-8661-D6FFF3C4F411}"/>
              </a:ext>
            </a:extLst>
          </p:cNvPr>
          <p:cNvSpPr>
            <a:spLocks noGrp="1"/>
          </p:cNvSpPr>
          <p:nvPr>
            <p:ph type="ctrTitle"/>
          </p:nvPr>
        </p:nvSpPr>
        <p:spPr/>
        <p:txBody>
          <a:bodyPr/>
          <a:lstStyle/>
          <a:p>
            <a:r>
              <a:rPr lang="en-US" dirty="0"/>
              <a:t>Reminders</a:t>
            </a:r>
          </a:p>
        </p:txBody>
      </p:sp>
      <p:sp>
        <p:nvSpPr>
          <p:cNvPr id="4" name="Text Placeholder 3">
            <a:extLst>
              <a:ext uri="{FF2B5EF4-FFF2-40B4-BE49-F238E27FC236}">
                <a16:creationId xmlns:a16="http://schemas.microsoft.com/office/drawing/2014/main" id="{D6DE5627-4B27-43F2-A350-8E1DB6E9D548}"/>
              </a:ext>
            </a:extLst>
          </p:cNvPr>
          <p:cNvSpPr>
            <a:spLocks noGrp="1"/>
          </p:cNvSpPr>
          <p:nvPr>
            <p:ph type="body" sz="quarter" idx="14"/>
          </p:nvPr>
        </p:nvSpPr>
        <p:spPr>
          <a:xfrm>
            <a:off x="632461" y="1013460"/>
            <a:ext cx="7652406" cy="5059721"/>
          </a:xfrm>
        </p:spPr>
        <p:txBody>
          <a:bodyPr>
            <a:normAutofit/>
          </a:bodyPr>
          <a:lstStyle/>
          <a:p>
            <a:r>
              <a:rPr lang="en-US" dirty="0"/>
              <a:t>Conditions for continued enrollment: check admission letter, you may have to submit final official transcripts showing degree was awarded.</a:t>
            </a:r>
          </a:p>
          <a:p>
            <a:pPr marL="0" indent="0">
              <a:buNone/>
            </a:pPr>
            <a:endParaRPr lang="en-US" dirty="0"/>
          </a:p>
          <a:p>
            <a:pPr lvl="0"/>
            <a:r>
              <a:rPr lang="en-US" dirty="0"/>
              <a:t>CITI (RCR online training) is required to be completed in 60 days. </a:t>
            </a:r>
            <a:r>
              <a:rPr lang="en-US" dirty="0">
                <a:solidFill>
                  <a:srgbClr val="000000"/>
                </a:solidFill>
              </a:rPr>
              <a:t>Residential students MUST complete 2-hr RCR workshop, register </a:t>
            </a:r>
            <a:r>
              <a:rPr lang="en-US" dirty="0">
                <a:solidFill>
                  <a:srgbClr val="000000"/>
                </a:solidFill>
                <a:hlinkClick r:id="rId2"/>
              </a:rPr>
              <a:t>here</a:t>
            </a:r>
            <a:r>
              <a:rPr lang="en-US" dirty="0">
                <a:solidFill>
                  <a:srgbClr val="000000"/>
                </a:solidFill>
              </a:rPr>
              <a:t>.</a:t>
            </a:r>
          </a:p>
          <a:p>
            <a:pPr lvl="0"/>
            <a:endParaRPr lang="en-US" dirty="0">
              <a:solidFill>
                <a:srgbClr val="000000"/>
              </a:solidFill>
            </a:endParaRPr>
          </a:p>
          <a:p>
            <a:pPr lvl="0"/>
            <a:r>
              <a:rPr lang="en-US" dirty="0">
                <a:solidFill>
                  <a:srgbClr val="000000"/>
                </a:solidFill>
              </a:rPr>
              <a:t>Complete Respect Boundaries training in Brightspace in 8-9 weeks.</a:t>
            </a:r>
            <a:endParaRPr lang="en-US" dirty="0"/>
          </a:p>
          <a:p>
            <a:pPr marL="0" indent="0">
              <a:buNone/>
            </a:pPr>
            <a:r>
              <a:rPr lang="en-US" dirty="0"/>
              <a:t> </a:t>
            </a:r>
          </a:p>
          <a:p>
            <a:r>
              <a:rPr lang="en-US" dirty="0"/>
              <a:t>PMP students can’t take assistantships.</a:t>
            </a:r>
          </a:p>
          <a:p>
            <a:pPr marL="0" indent="0">
              <a:buNone/>
            </a:pPr>
            <a:endParaRPr lang="en-US" dirty="0"/>
          </a:p>
          <a:p>
            <a:pPr lvl="0"/>
            <a:r>
              <a:rPr lang="en-US" dirty="0">
                <a:solidFill>
                  <a:srgbClr val="000000"/>
                </a:solidFill>
                <a:hlinkClick r:id="rId3"/>
              </a:rPr>
              <a:t>Academic expectations</a:t>
            </a:r>
            <a:r>
              <a:rPr lang="en-US" dirty="0">
                <a:solidFill>
                  <a:srgbClr val="000000"/>
                </a:solidFill>
              </a:rPr>
              <a:t>: Maintain at least a 3.0 CGPA, satisfactory for research, C or better for POS courses.</a:t>
            </a:r>
          </a:p>
          <a:p>
            <a:pPr lvl="0"/>
            <a:endParaRPr lang="en-US" dirty="0">
              <a:solidFill>
                <a:srgbClr val="000000"/>
              </a:solidFill>
            </a:endParaRPr>
          </a:p>
          <a:p>
            <a:pPr lvl="0"/>
            <a:r>
              <a:rPr lang="en-US" dirty="0">
                <a:solidFill>
                  <a:srgbClr val="000000"/>
                </a:solidFill>
                <a:hlinkClick r:id="rId4"/>
              </a:rPr>
              <a:t>Time to degree</a:t>
            </a:r>
            <a:endParaRPr lang="en-US" dirty="0">
              <a:solidFill>
                <a:srgbClr val="000000"/>
              </a:solidFill>
            </a:endParaRPr>
          </a:p>
          <a:p>
            <a:pPr lvl="0"/>
            <a:endParaRPr lang="en-US" dirty="0">
              <a:solidFill>
                <a:srgbClr val="000000"/>
              </a:solidFill>
            </a:endParaRPr>
          </a:p>
          <a:p>
            <a:pPr lvl="0"/>
            <a:r>
              <a:rPr lang="en-US" dirty="0">
                <a:solidFill>
                  <a:srgbClr val="000000"/>
                </a:solidFill>
              </a:rPr>
              <a:t>Complete </a:t>
            </a:r>
            <a:r>
              <a:rPr lang="en-US" dirty="0">
                <a:solidFill>
                  <a:srgbClr val="000000"/>
                </a:solidFill>
                <a:hlinkClick r:id="rId5"/>
              </a:rPr>
              <a:t>safety quiz </a:t>
            </a:r>
            <a:r>
              <a:rPr lang="en-US" dirty="0">
                <a:solidFill>
                  <a:srgbClr val="000000"/>
                </a:solidFill>
              </a:rPr>
              <a:t>to access ME building after hours</a:t>
            </a:r>
          </a:p>
          <a:p>
            <a:pPr marL="0" lvl="0" indent="0">
              <a:buNone/>
            </a:pPr>
            <a:endParaRPr lang="en-US" dirty="0">
              <a:solidFill>
                <a:srgbClr val="000000"/>
              </a:solidFill>
            </a:endParaRPr>
          </a:p>
          <a:p>
            <a:pPr lvl="0"/>
            <a:r>
              <a:rPr lang="en-US" dirty="0">
                <a:solidFill>
                  <a:srgbClr val="000000"/>
                </a:solidFill>
              </a:rPr>
              <a:t>Check Purdue email &amp; subscribe to </a:t>
            </a:r>
            <a:r>
              <a:rPr lang="en-US" dirty="0">
                <a:solidFill>
                  <a:srgbClr val="000000"/>
                </a:solidFill>
                <a:hlinkClick r:id="rId6"/>
              </a:rPr>
              <a:t>grad blog</a:t>
            </a:r>
            <a:r>
              <a:rPr lang="en-US" dirty="0">
                <a:solidFill>
                  <a:srgbClr val="000000"/>
                </a:solidFill>
              </a:rPr>
              <a:t>.</a:t>
            </a:r>
          </a:p>
          <a:p>
            <a:pPr marL="0" indent="0">
              <a:buNone/>
            </a:pPr>
            <a:endParaRPr lang="en-US" dirty="0"/>
          </a:p>
          <a:p>
            <a:pPr marL="0" indent="0">
              <a:buNone/>
            </a:pPr>
            <a:endParaRPr lang="en-US" dirty="0"/>
          </a:p>
          <a:p>
            <a:pPr marL="0" indent="0">
              <a:buNone/>
            </a:pPr>
            <a:endParaRPr lang="en-US" dirty="0"/>
          </a:p>
          <a:p>
            <a:pPr marL="0" indent="0">
              <a:buNone/>
            </a:pPr>
            <a:endParaRPr lang="en-US" dirty="0"/>
          </a:p>
          <a:p>
            <a:endParaRPr lang="en-US" dirty="0"/>
          </a:p>
        </p:txBody>
      </p:sp>
      <p:sp>
        <p:nvSpPr>
          <p:cNvPr id="6" name="Date Placeholder 5">
            <a:extLst>
              <a:ext uri="{FF2B5EF4-FFF2-40B4-BE49-F238E27FC236}">
                <a16:creationId xmlns:a16="http://schemas.microsoft.com/office/drawing/2014/main" id="{FCBDE713-3D9E-47FB-A69B-3ECB55106467}"/>
              </a:ext>
            </a:extLst>
          </p:cNvPr>
          <p:cNvSpPr>
            <a:spLocks noGrp="1"/>
          </p:cNvSpPr>
          <p:nvPr>
            <p:ph type="dt" sz="half" idx="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alpha val="70000"/>
                </a:srgbClr>
              </a:solidFill>
              <a:effectLst/>
              <a:uLnTx/>
              <a:uFillTx/>
              <a:latin typeface="Acumin Pro" panose="020B0504020202020204" pitchFamily="34" charset="77"/>
              <a:ea typeface="+mn-ea"/>
              <a:cs typeface="+mn-cs"/>
            </a:endParaRPr>
          </a:p>
        </p:txBody>
      </p:sp>
      <p:sp>
        <p:nvSpPr>
          <p:cNvPr id="7" name="Slide Number Placeholder 6">
            <a:extLst>
              <a:ext uri="{FF2B5EF4-FFF2-40B4-BE49-F238E27FC236}">
                <a16:creationId xmlns:a16="http://schemas.microsoft.com/office/drawing/2014/main" id="{B8B51860-414B-4FB2-B16B-8A52C0F41D12}"/>
              </a:ext>
            </a:extLst>
          </p:cNvPr>
          <p:cNvSpPr>
            <a:spLocks noGrp="1"/>
          </p:cNvSpPr>
          <p:nvPr>
            <p:ph type="sldNum" sz="quarter" idx="4"/>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A7A6979-0714-4377-B894-6BE4C2D6E202}" type="slidenum">
              <a:rPr kumimoji="0" lang="en-US" sz="1000" b="1" i="0" u="none" strike="noStrike" kern="1200" cap="none" spc="0" normalizeH="0" baseline="0" noProof="0" smtClean="0">
                <a:ln>
                  <a:noFill/>
                </a:ln>
                <a:solidFill>
                  <a:srgbClr val="000000"/>
                </a:solidFill>
                <a:effectLst/>
                <a:uLnTx/>
                <a:uFillTx/>
                <a:latin typeface="Acumin Pro Semibold" panose="020B0504020202020204" pitchFamily="34" charset="77"/>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14</a:t>
            </a:fld>
            <a:endParaRPr kumimoji="0" lang="en-US" sz="1000" b="1" i="0" u="none" strike="noStrike" kern="1200" cap="none" spc="0" normalizeH="0" baseline="0" noProof="0" dirty="0">
              <a:ln>
                <a:noFill/>
              </a:ln>
              <a:solidFill>
                <a:srgbClr val="000000"/>
              </a:solidFill>
              <a:effectLst/>
              <a:uLnTx/>
              <a:uFillTx/>
              <a:latin typeface="Acumin Pro Semibold" panose="020B0504020202020204" pitchFamily="34" charset="77"/>
              <a:ea typeface="+mn-ea"/>
              <a:cs typeface="+mn-cs"/>
            </a:endParaRPr>
          </a:p>
        </p:txBody>
      </p:sp>
    </p:spTree>
    <p:extLst>
      <p:ext uri="{BB962C8B-B14F-4D97-AF65-F5344CB8AC3E}">
        <p14:creationId xmlns:p14="http://schemas.microsoft.com/office/powerpoint/2010/main" val="12648876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D1DF56-E002-C86C-0CF4-CE924B8AAD5B}"/>
              </a:ext>
            </a:extLst>
          </p:cNvPr>
          <p:cNvSpPr>
            <a:spLocks noGrp="1"/>
          </p:cNvSpPr>
          <p:nvPr>
            <p:ph type="ctrTitle"/>
          </p:nvPr>
        </p:nvSpPr>
        <p:spPr/>
        <p:txBody>
          <a:bodyPr/>
          <a:lstStyle/>
          <a:p>
            <a:r>
              <a:rPr lang="en-US" dirty="0"/>
              <a:t>Admission Documents Collection </a:t>
            </a:r>
          </a:p>
        </p:txBody>
      </p:sp>
      <p:sp>
        <p:nvSpPr>
          <p:cNvPr id="4" name="Text Placeholder 3">
            <a:extLst>
              <a:ext uri="{FF2B5EF4-FFF2-40B4-BE49-F238E27FC236}">
                <a16:creationId xmlns:a16="http://schemas.microsoft.com/office/drawing/2014/main" id="{AE68898D-6967-1C89-E505-8675B410FBBE}"/>
              </a:ext>
            </a:extLst>
          </p:cNvPr>
          <p:cNvSpPr>
            <a:spLocks noGrp="1"/>
          </p:cNvSpPr>
          <p:nvPr>
            <p:ph type="body" sz="quarter" idx="14"/>
          </p:nvPr>
        </p:nvSpPr>
        <p:spPr>
          <a:xfrm>
            <a:off x="832208" y="1366464"/>
            <a:ext cx="7356296" cy="3962462"/>
          </a:xfrm>
        </p:spPr>
        <p:txBody>
          <a:bodyPr>
            <a:normAutofit/>
          </a:bodyPr>
          <a:lstStyle/>
          <a:p>
            <a:pPr marL="0" marR="0" lvl="0" indent="0" algn="l" defTabSz="457200" rtl="0" eaLnBrk="1" fontAlgn="auto" latinLnBrk="0" hangingPunct="1">
              <a:lnSpc>
                <a:spcPct val="100000"/>
              </a:lnSpc>
              <a:spcBef>
                <a:spcPts val="0"/>
              </a:spcBef>
              <a:spcAft>
                <a:spcPts val="0"/>
              </a:spcAft>
              <a:buClrTx/>
              <a:buSzTx/>
              <a:buFont typeface="Wingdings" charset="2"/>
              <a:buNone/>
              <a:tabLst/>
              <a:defRPr/>
            </a:pPr>
            <a:r>
              <a:rPr kumimoji="0" lang="en-US" sz="1800" b="0" i="0" u="none" strike="noStrike" kern="1200" cap="none" spc="0" normalizeH="0" baseline="0" noProof="0" dirty="0">
                <a:ln>
                  <a:noFill/>
                </a:ln>
                <a:solidFill>
                  <a:srgbClr val="000000"/>
                </a:solidFill>
                <a:effectLst/>
                <a:uLnTx/>
                <a:uFillTx/>
                <a:latin typeface="Acumin Pro" panose="020B0504020202020204" pitchFamily="34" charset="77"/>
                <a:ea typeface="+mn-ea"/>
                <a:cs typeface="+mn-cs"/>
              </a:rPr>
              <a:t>To turn in any required documents per your admission letter conditions.</a:t>
            </a:r>
          </a:p>
          <a:p>
            <a:pPr marL="0" marR="0" lvl="0" indent="0" algn="l" defTabSz="457200" rtl="0" eaLnBrk="1" fontAlgn="auto" latinLnBrk="0" hangingPunct="1">
              <a:lnSpc>
                <a:spcPct val="100000"/>
              </a:lnSpc>
              <a:spcBef>
                <a:spcPts val="0"/>
              </a:spcBef>
              <a:spcAft>
                <a:spcPts val="0"/>
              </a:spcAft>
              <a:buClrTx/>
              <a:buSzTx/>
              <a:buFont typeface="Wingdings" charset="2"/>
              <a:buNone/>
              <a:tabLst/>
              <a:defRPr/>
            </a:pPr>
            <a:endParaRPr kumimoji="0" lang="en-US" sz="1800" b="0" i="0" u="none" strike="noStrike" kern="1200" cap="none" spc="0" normalizeH="0" baseline="0" noProof="0" dirty="0">
              <a:ln>
                <a:noFill/>
              </a:ln>
              <a:solidFill>
                <a:srgbClr val="000000"/>
              </a:solidFill>
              <a:effectLst/>
              <a:uLnTx/>
              <a:uFillTx/>
              <a:latin typeface="Acumin Pro" panose="020B0504020202020204" pitchFamily="34" charset="77"/>
              <a:ea typeface="+mn-ea"/>
              <a:cs typeface="+mn-cs"/>
            </a:endParaRPr>
          </a:p>
          <a:p>
            <a:pPr marL="0" marR="0" lvl="0" indent="0" algn="l" defTabSz="457200" rtl="0" eaLnBrk="1" fontAlgn="auto" latinLnBrk="0" hangingPunct="1">
              <a:lnSpc>
                <a:spcPct val="100000"/>
              </a:lnSpc>
              <a:spcBef>
                <a:spcPts val="0"/>
              </a:spcBef>
              <a:spcAft>
                <a:spcPts val="0"/>
              </a:spcAft>
              <a:buClrTx/>
              <a:buSzTx/>
              <a:buFont typeface="Wingdings" charset="2"/>
              <a:buNone/>
              <a:tabLst/>
              <a:defRPr/>
            </a:pPr>
            <a:r>
              <a:rPr kumimoji="0" lang="en-US" sz="1800" b="0" i="0" u="none" strike="noStrike" kern="1200" cap="none" spc="0" normalizeH="0" baseline="0" noProof="0" dirty="0">
                <a:ln>
                  <a:noFill/>
                </a:ln>
                <a:solidFill>
                  <a:srgbClr val="000000"/>
                </a:solidFill>
                <a:effectLst/>
                <a:uLnTx/>
                <a:uFillTx/>
                <a:latin typeface="Acumin Pro" panose="020B0504020202020204" pitchFamily="34" charset="77"/>
                <a:ea typeface="+mn-ea"/>
                <a:cs typeface="+mn-cs"/>
              </a:rPr>
              <a:t>10 a.m. – 1 p.m.</a:t>
            </a:r>
          </a:p>
          <a:p>
            <a:pPr marL="0" marR="0" lvl="0" indent="0" algn="l" defTabSz="457200" rtl="0" eaLnBrk="1" fontAlgn="auto" latinLnBrk="0" hangingPunct="1">
              <a:lnSpc>
                <a:spcPct val="100000"/>
              </a:lnSpc>
              <a:spcBef>
                <a:spcPts val="0"/>
              </a:spcBef>
              <a:spcAft>
                <a:spcPts val="0"/>
              </a:spcAft>
              <a:buClrTx/>
              <a:buSzTx/>
              <a:buFont typeface="Wingdings" charset="2"/>
              <a:buNone/>
              <a:tabLst/>
              <a:defRPr/>
            </a:pPr>
            <a:r>
              <a:rPr kumimoji="0" lang="en-US" sz="1800" b="0" i="0" u="none" strike="noStrike" kern="1200" cap="none" spc="0" normalizeH="0" baseline="0" noProof="0" dirty="0">
                <a:ln>
                  <a:noFill/>
                </a:ln>
                <a:solidFill>
                  <a:srgbClr val="000000"/>
                </a:solidFill>
                <a:effectLst/>
                <a:uLnTx/>
                <a:uFillTx/>
                <a:latin typeface="Acumin Pro" panose="020B0504020202020204" pitchFamily="34" charset="77"/>
                <a:ea typeface="+mn-ea"/>
                <a:cs typeface="+mn-cs"/>
              </a:rPr>
              <a:t>Tuesday, Aug. 25 </a:t>
            </a:r>
            <a:r>
              <a:rPr kumimoji="0" lang="en-US" sz="1800" b="1" i="0" u="none" strike="noStrike" kern="1200" cap="none" spc="0" normalizeH="0" baseline="0" noProof="0" dirty="0">
                <a:ln>
                  <a:noFill/>
                </a:ln>
                <a:solidFill>
                  <a:srgbClr val="000000"/>
                </a:solidFill>
                <a:effectLst/>
                <a:uLnTx/>
                <a:uFillTx/>
                <a:latin typeface="Acumin Pro" panose="020B0504020202020204" pitchFamily="34" charset="77"/>
                <a:ea typeface="+mn-ea"/>
                <a:cs typeface="+mn-cs"/>
              </a:rPr>
              <a:t>ARMS 3001 </a:t>
            </a:r>
            <a:r>
              <a:rPr kumimoji="0" lang="en-US" sz="1800" b="0" i="0" u="none" strike="noStrike" kern="1200" cap="none" spc="0" normalizeH="0" baseline="0" noProof="0" dirty="0">
                <a:ln>
                  <a:noFill/>
                </a:ln>
                <a:solidFill>
                  <a:srgbClr val="000000"/>
                </a:solidFill>
                <a:effectLst/>
                <a:uLnTx/>
                <a:uFillTx/>
                <a:latin typeface="Acumin Pro" panose="020B0504020202020204" pitchFamily="34" charset="77"/>
                <a:ea typeface="+mn-ea"/>
                <a:cs typeface="+mn-cs"/>
              </a:rPr>
              <a:t>(This conference room is inside the Dean’s Office Suite on the third floor and to the left.)</a:t>
            </a:r>
          </a:p>
          <a:p>
            <a:pPr marL="0" marR="0" lvl="0" indent="0" algn="l" defTabSz="457200" rtl="0" eaLnBrk="1" fontAlgn="auto" latinLnBrk="0" hangingPunct="1">
              <a:lnSpc>
                <a:spcPct val="100000"/>
              </a:lnSpc>
              <a:spcBef>
                <a:spcPts val="0"/>
              </a:spcBef>
              <a:spcAft>
                <a:spcPts val="0"/>
              </a:spcAft>
              <a:buClrTx/>
              <a:buSzTx/>
              <a:buFont typeface="Wingdings" charset="2"/>
              <a:buNone/>
              <a:tabLst/>
              <a:defRPr/>
            </a:pPr>
            <a:r>
              <a:rPr kumimoji="0" lang="en-US" sz="1800" b="0" i="0" u="none" strike="noStrike" kern="1200" cap="none" spc="0" normalizeH="0" baseline="0" noProof="0" dirty="0">
                <a:ln>
                  <a:noFill/>
                </a:ln>
                <a:solidFill>
                  <a:srgbClr val="000000"/>
                </a:solidFill>
                <a:effectLst/>
                <a:uLnTx/>
                <a:uFillTx/>
                <a:latin typeface="Acumin Pro" panose="020B0504020202020204" pitchFamily="34" charset="77"/>
                <a:ea typeface="+mn-ea"/>
                <a:cs typeface="+mn-cs"/>
              </a:rPr>
              <a:t>Wednesday, Aug. 26 </a:t>
            </a:r>
            <a:r>
              <a:rPr kumimoji="0" lang="en-US" sz="1800" b="1" i="0" u="none" strike="noStrike" kern="1200" cap="none" spc="0" normalizeH="0" baseline="0" noProof="0" dirty="0">
                <a:ln>
                  <a:noFill/>
                </a:ln>
                <a:solidFill>
                  <a:srgbClr val="000000"/>
                </a:solidFill>
                <a:effectLst/>
                <a:uLnTx/>
                <a:uFillTx/>
                <a:latin typeface="Acumin Pro" panose="020B0504020202020204" pitchFamily="34" charset="77"/>
                <a:ea typeface="+mn-ea"/>
                <a:cs typeface="+mn-cs"/>
              </a:rPr>
              <a:t>MJIS 1035</a:t>
            </a:r>
          </a:p>
          <a:p>
            <a:pPr marL="0" marR="0" lvl="0" indent="0" algn="l" defTabSz="457200" rtl="0" eaLnBrk="1" fontAlgn="auto" latinLnBrk="0" hangingPunct="1">
              <a:lnSpc>
                <a:spcPct val="100000"/>
              </a:lnSpc>
              <a:spcBef>
                <a:spcPts val="0"/>
              </a:spcBef>
              <a:spcAft>
                <a:spcPts val="0"/>
              </a:spcAft>
              <a:buClrTx/>
              <a:buSzTx/>
              <a:buFont typeface="Wingdings" charset="2"/>
              <a:buNone/>
              <a:tabLst/>
              <a:defRPr/>
            </a:pPr>
            <a:endParaRPr lang="en-US" b="1" dirty="0">
              <a:solidFill>
                <a:srgbClr val="000000"/>
              </a:solidFill>
            </a:endParaRPr>
          </a:p>
          <a:p>
            <a:pPr marL="0" marR="0" lvl="0" indent="0" algn="l" defTabSz="457200" rtl="0" eaLnBrk="1" fontAlgn="auto" latinLnBrk="0" hangingPunct="1">
              <a:lnSpc>
                <a:spcPct val="100000"/>
              </a:lnSpc>
              <a:spcBef>
                <a:spcPts val="0"/>
              </a:spcBef>
              <a:spcAft>
                <a:spcPts val="0"/>
              </a:spcAft>
              <a:buClrTx/>
              <a:buSzTx/>
              <a:buFont typeface="Wingdings" charset="2"/>
              <a:buNone/>
              <a:tabLst/>
              <a:defRPr/>
            </a:pPr>
            <a:endParaRPr lang="en-US" b="1" dirty="0">
              <a:solidFill>
                <a:srgbClr val="000000"/>
              </a:solidFill>
            </a:endParaRPr>
          </a:p>
          <a:p>
            <a:pPr marL="0" marR="0" lvl="0" indent="0" algn="l" defTabSz="457200" rtl="0" eaLnBrk="1" fontAlgn="auto" latinLnBrk="0" hangingPunct="1">
              <a:lnSpc>
                <a:spcPct val="100000"/>
              </a:lnSpc>
              <a:spcBef>
                <a:spcPts val="0"/>
              </a:spcBef>
              <a:spcAft>
                <a:spcPts val="0"/>
              </a:spcAft>
              <a:buClrTx/>
              <a:buSzTx/>
              <a:buFont typeface="Wingdings" charset="2"/>
              <a:buNone/>
              <a:tabLst/>
              <a:defRPr/>
            </a:pPr>
            <a:r>
              <a:rPr kumimoji="0" lang="en-US" sz="1800" b="1" i="0" u="none" strike="noStrike" kern="1200" cap="none" spc="0" normalizeH="0" baseline="0" noProof="0" dirty="0">
                <a:ln>
                  <a:noFill/>
                </a:ln>
                <a:solidFill>
                  <a:srgbClr val="000000"/>
                </a:solidFill>
                <a:effectLst/>
                <a:uLnTx/>
                <a:uFillTx/>
                <a:latin typeface="Acumin Pro" panose="020B0504020202020204" pitchFamily="34" charset="77"/>
                <a:ea typeface="+mn-ea"/>
                <a:cs typeface="+mn-cs"/>
              </a:rPr>
              <a:t>OGSPS Office</a:t>
            </a:r>
          </a:p>
          <a:p>
            <a:pPr marL="0" lvl="0" indent="0">
              <a:buNone/>
              <a:defRPr/>
            </a:pPr>
            <a:r>
              <a:rPr kumimoji="0" lang="en-US" sz="1800" i="0" u="none" strike="noStrike" kern="1200" cap="none" spc="0" normalizeH="0" baseline="0" noProof="0" dirty="0">
                <a:ln>
                  <a:noFill/>
                </a:ln>
                <a:solidFill>
                  <a:srgbClr val="000000"/>
                </a:solidFill>
                <a:effectLst/>
                <a:uLnTx/>
                <a:uFillTx/>
                <a:latin typeface="Acumin Pro" panose="020B0504020202020204" pitchFamily="34" charset="77"/>
                <a:ea typeface="+mn-ea"/>
                <a:cs typeface="+mn-cs"/>
              </a:rPr>
              <a:t>Monday – Friday, 8 a.m. – 12 p.m. and 1 p.m. – 5 p.m</a:t>
            </a:r>
            <a:r>
              <a:rPr lang="en-US" dirty="0">
                <a:solidFill>
                  <a:srgbClr val="000000"/>
                </a:solidFill>
              </a:rPr>
              <a:t>. </a:t>
            </a:r>
            <a:r>
              <a:rPr lang="en-US" b="1" dirty="0">
                <a:solidFill>
                  <a:srgbClr val="000000"/>
                </a:solidFill>
              </a:rPr>
              <a:t>Young Hall 170 </a:t>
            </a:r>
            <a:endParaRPr kumimoji="0" lang="en-US" sz="1800" b="1" i="0" u="none" strike="noStrike" kern="1200" cap="none" spc="0" normalizeH="0" baseline="0" noProof="0" dirty="0">
              <a:ln>
                <a:noFill/>
              </a:ln>
              <a:solidFill>
                <a:srgbClr val="000000"/>
              </a:solidFill>
              <a:effectLst/>
              <a:uLnTx/>
              <a:uFillTx/>
              <a:latin typeface="Acumin Pro" panose="020B0504020202020204" pitchFamily="34" charset="77"/>
              <a:ea typeface="+mn-ea"/>
              <a:cs typeface="+mn-cs"/>
            </a:endParaRPr>
          </a:p>
          <a:p>
            <a:pPr marL="0" marR="0" lvl="0" indent="0" algn="l" defTabSz="457200" rtl="0" eaLnBrk="1" fontAlgn="auto" latinLnBrk="0" hangingPunct="1">
              <a:lnSpc>
                <a:spcPct val="100000"/>
              </a:lnSpc>
              <a:spcBef>
                <a:spcPts val="0"/>
              </a:spcBef>
              <a:spcAft>
                <a:spcPts val="0"/>
              </a:spcAft>
              <a:buClrTx/>
              <a:buSzTx/>
              <a:buFont typeface="Wingdings" charset="2"/>
              <a:buNone/>
              <a:tabLst/>
              <a:defRPr/>
            </a:pPr>
            <a:endParaRPr kumimoji="0" lang="en-US" sz="1800" b="0" i="0" u="none" strike="noStrike" kern="1200" cap="none" spc="0" normalizeH="0" baseline="0" noProof="0" dirty="0">
              <a:ln>
                <a:noFill/>
              </a:ln>
              <a:solidFill>
                <a:srgbClr val="000000"/>
              </a:solidFill>
              <a:effectLst/>
              <a:uLnTx/>
              <a:uFillTx/>
              <a:latin typeface="Acumin Pro" panose="020B0504020202020204" pitchFamily="34" charset="77"/>
              <a:ea typeface="+mn-ea"/>
              <a:cs typeface="+mn-cs"/>
            </a:endParaRPr>
          </a:p>
          <a:p>
            <a:endParaRPr lang="en-US" dirty="0"/>
          </a:p>
        </p:txBody>
      </p:sp>
      <p:sp>
        <p:nvSpPr>
          <p:cNvPr id="6" name="Date Placeholder 5">
            <a:extLst>
              <a:ext uri="{FF2B5EF4-FFF2-40B4-BE49-F238E27FC236}">
                <a16:creationId xmlns:a16="http://schemas.microsoft.com/office/drawing/2014/main" id="{8C0CF032-ED4C-54B1-9DE2-8835A17E03C3}"/>
              </a:ext>
            </a:extLst>
          </p:cNvPr>
          <p:cNvSpPr>
            <a:spLocks noGrp="1"/>
          </p:cNvSpPr>
          <p:nvPr>
            <p:ph type="dt" sz="half" idx="2"/>
          </p:nvPr>
        </p:nvSpPr>
        <p:spPr/>
        <p:txBody>
          <a:bodyPr/>
          <a:lstStyle/>
          <a:p>
            <a:endParaRPr lang="en-US" dirty="0"/>
          </a:p>
        </p:txBody>
      </p:sp>
      <p:sp>
        <p:nvSpPr>
          <p:cNvPr id="7" name="Slide Number Placeholder 6">
            <a:extLst>
              <a:ext uri="{FF2B5EF4-FFF2-40B4-BE49-F238E27FC236}">
                <a16:creationId xmlns:a16="http://schemas.microsoft.com/office/drawing/2014/main" id="{41BF0C2D-013B-88C6-945D-5C03048EDCEC}"/>
              </a:ext>
            </a:extLst>
          </p:cNvPr>
          <p:cNvSpPr>
            <a:spLocks noGrp="1"/>
          </p:cNvSpPr>
          <p:nvPr>
            <p:ph type="sldNum" sz="quarter" idx="4"/>
          </p:nvPr>
        </p:nvSpPr>
        <p:spPr/>
        <p:txBody>
          <a:bodyPr/>
          <a:lstStyle/>
          <a:p>
            <a:fld id="{8A7A6979-0714-4377-B894-6BE4C2D6E202}" type="slidenum">
              <a:rPr lang="en-US" smtClean="0"/>
              <a:pPr/>
              <a:t>15</a:t>
            </a:fld>
            <a:endParaRPr lang="en-US" dirty="0"/>
          </a:p>
        </p:txBody>
      </p:sp>
    </p:spTree>
    <p:extLst>
      <p:ext uri="{BB962C8B-B14F-4D97-AF65-F5344CB8AC3E}">
        <p14:creationId xmlns:p14="http://schemas.microsoft.com/office/powerpoint/2010/main" val="13947624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C9F1D-B5E8-17AC-73C9-88490A09414B}"/>
              </a:ext>
            </a:extLst>
          </p:cNvPr>
          <p:cNvSpPr>
            <a:spLocks noGrp="1"/>
          </p:cNvSpPr>
          <p:nvPr>
            <p:ph type="ctrTitle"/>
          </p:nvPr>
        </p:nvSpPr>
        <p:spPr/>
        <p:txBody>
          <a:bodyPr/>
          <a:lstStyle/>
          <a:p>
            <a:r>
              <a:rPr kumimoji="0" lang="en-US" sz="3600" b="1" i="1" u="none" strike="noStrike" kern="1200" cap="none" spc="0" normalizeH="0" baseline="0" noProof="0" dirty="0">
                <a:ln>
                  <a:noFill/>
                </a:ln>
                <a:solidFill>
                  <a:srgbClr val="C9B991"/>
                </a:solidFill>
                <a:effectLst/>
                <a:uLnTx/>
                <a:uFillTx/>
                <a:latin typeface="Acumin Pro ExtraCondensed" panose="020B0508020202020204" pitchFamily="34" charset="77"/>
                <a:ea typeface="+mj-ea"/>
                <a:cs typeface="+mj-cs"/>
              </a:rPr>
              <a:t>Reminders for International students</a:t>
            </a:r>
            <a:endParaRPr lang="en-US" dirty="0"/>
          </a:p>
        </p:txBody>
      </p:sp>
      <p:sp>
        <p:nvSpPr>
          <p:cNvPr id="4" name="Text Placeholder 3">
            <a:extLst>
              <a:ext uri="{FF2B5EF4-FFF2-40B4-BE49-F238E27FC236}">
                <a16:creationId xmlns:a16="http://schemas.microsoft.com/office/drawing/2014/main" id="{62C1B42E-9E05-E107-8D34-55FB2EDF0EA1}"/>
              </a:ext>
            </a:extLst>
          </p:cNvPr>
          <p:cNvSpPr>
            <a:spLocks noGrp="1"/>
          </p:cNvSpPr>
          <p:nvPr>
            <p:ph type="body" sz="quarter" idx="14"/>
          </p:nvPr>
        </p:nvSpPr>
        <p:spPr>
          <a:xfrm>
            <a:off x="688369" y="1253448"/>
            <a:ext cx="7582328" cy="4528516"/>
          </a:xfrm>
        </p:spPr>
        <p:txBody>
          <a:bodyPr>
            <a:normAutofit lnSpcReduction="10000"/>
          </a:bodyPr>
          <a:lstStyle/>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kumimoji="0" lang="en-US" sz="1700" b="0" i="0" u="none" strike="noStrike" kern="1200" cap="none" spc="0" normalizeH="0" baseline="0" noProof="0" dirty="0">
                <a:ln>
                  <a:noFill/>
                </a:ln>
                <a:solidFill>
                  <a:srgbClr val="000000"/>
                </a:solidFill>
                <a:effectLst/>
                <a:uLnTx/>
                <a:uFillTx/>
                <a:latin typeface="Acumin Pro" panose="020B0504020202020204" pitchFamily="34" charset="77"/>
                <a:ea typeface="+mn-ea"/>
                <a:cs typeface="+mn-cs"/>
              </a:rPr>
              <a:t>Must register full time in spring/fall. Up to 3 </a:t>
            </a:r>
            <a:r>
              <a:rPr kumimoji="0" lang="en-US" sz="1700" b="0" i="0" u="none" strike="noStrike" kern="1200" cap="none" spc="0" normalizeH="0" baseline="0" noProof="0" dirty="0" err="1">
                <a:ln>
                  <a:noFill/>
                </a:ln>
                <a:solidFill>
                  <a:srgbClr val="000000"/>
                </a:solidFill>
                <a:effectLst/>
                <a:uLnTx/>
                <a:uFillTx/>
                <a:latin typeface="Acumin Pro" panose="020B0504020202020204" pitchFamily="34" charset="77"/>
                <a:ea typeface="+mn-ea"/>
                <a:cs typeface="+mn-cs"/>
              </a:rPr>
              <a:t>crs</a:t>
            </a:r>
            <a:r>
              <a:rPr kumimoji="0" lang="en-US" sz="1700" b="0" i="0" u="none" strike="noStrike" kern="1200" cap="none" spc="0" normalizeH="0" baseline="0" noProof="0" dirty="0">
                <a:ln>
                  <a:noFill/>
                </a:ln>
                <a:solidFill>
                  <a:srgbClr val="000000"/>
                </a:solidFill>
                <a:effectLst/>
                <a:uLnTx/>
                <a:uFillTx/>
                <a:latin typeface="Acumin Pro" panose="020B0504020202020204" pitchFamily="34" charset="77"/>
                <a:ea typeface="+mn-ea"/>
                <a:cs typeface="+mn-cs"/>
              </a:rPr>
              <a:t>. of online course can be counted for full-time calculation. If register part time in the last semester, must apply for reduced course load (RCL) via </a:t>
            </a:r>
            <a:r>
              <a:rPr kumimoji="0" lang="en-US" sz="1700" b="0" i="0" u="none" strike="noStrike" kern="1200" cap="none" spc="0" normalizeH="0" baseline="0" noProof="0" dirty="0" err="1">
                <a:ln>
                  <a:noFill/>
                </a:ln>
                <a:solidFill>
                  <a:srgbClr val="000000"/>
                </a:solidFill>
                <a:effectLst/>
                <a:uLnTx/>
                <a:uFillTx/>
                <a:latin typeface="Acumin Pro" panose="020B0504020202020204" pitchFamily="34" charset="77"/>
                <a:ea typeface="+mn-ea"/>
                <a:cs typeface="+mn-cs"/>
              </a:rPr>
              <a:t>myISS</a:t>
            </a:r>
            <a:r>
              <a:rPr kumimoji="0" lang="en-US" sz="1700" b="0" i="0" u="none" strike="noStrike" kern="1200" cap="none" spc="0" normalizeH="0" baseline="0" noProof="0" dirty="0">
                <a:ln>
                  <a:noFill/>
                </a:ln>
                <a:solidFill>
                  <a:srgbClr val="000000"/>
                </a:solidFill>
                <a:effectLst/>
                <a:uLnTx/>
                <a:uFillTx/>
                <a:latin typeface="Acumin Pro" panose="020B0504020202020204" pitchFamily="34" charset="77"/>
                <a:ea typeface="+mn-ea"/>
                <a:cs typeface="+mn-cs"/>
              </a:rPr>
              <a:t> portal.</a:t>
            </a:r>
          </a:p>
          <a:p>
            <a:pPr marL="0" marR="0" lvl="0" indent="0" algn="l" defTabSz="457200" rtl="0" eaLnBrk="1" fontAlgn="auto" latinLnBrk="0" hangingPunct="1">
              <a:lnSpc>
                <a:spcPct val="100000"/>
              </a:lnSpc>
              <a:spcBef>
                <a:spcPts val="0"/>
              </a:spcBef>
              <a:spcAft>
                <a:spcPts val="0"/>
              </a:spcAft>
              <a:buClrTx/>
              <a:buSzTx/>
              <a:buNone/>
              <a:tabLst/>
              <a:defRPr/>
            </a:pPr>
            <a:endParaRPr kumimoji="0" lang="en-US" sz="1700" b="0" i="0" u="none" strike="noStrike" kern="1200" cap="none" spc="0" normalizeH="0" baseline="0" noProof="0" dirty="0">
              <a:ln>
                <a:noFill/>
              </a:ln>
              <a:solidFill>
                <a:srgbClr val="000000"/>
              </a:solidFill>
              <a:effectLst/>
              <a:uLnTx/>
              <a:uFillTx/>
              <a:latin typeface="Acumin Pro" panose="020B0504020202020204" pitchFamily="34" charset="77"/>
              <a:ea typeface="+mn-ea"/>
              <a:cs typeface="+mn-cs"/>
            </a:endParaRPr>
          </a:p>
          <a:p>
            <a:pPr lvl="0">
              <a:defRPr/>
            </a:pPr>
            <a:r>
              <a:rPr lang="en-US" dirty="0">
                <a:solidFill>
                  <a:srgbClr val="000000"/>
                </a:solidFill>
              </a:rPr>
              <a:t>International students can only work up to 20 hours/week in spring/fall.</a:t>
            </a:r>
          </a:p>
          <a:p>
            <a:pPr marL="0" lvl="0" indent="0">
              <a:buNone/>
              <a:defRPr/>
            </a:pPr>
            <a:endParaRPr lang="en-US" dirty="0">
              <a:solidFill>
                <a:srgbClr val="000000"/>
              </a:solidFill>
            </a:endParaRPr>
          </a:p>
          <a:p>
            <a:pPr marL="0" lvl="0" indent="0">
              <a:buNone/>
              <a:defRPr/>
            </a:pPr>
            <a:r>
              <a:rPr lang="en-US" dirty="0">
                <a:solidFill>
                  <a:srgbClr val="000000"/>
                </a:solidFill>
              </a:rPr>
              <a:t>Under new USCIS rules</a:t>
            </a:r>
          </a:p>
          <a:p>
            <a:pPr>
              <a:defRPr/>
            </a:pPr>
            <a:r>
              <a:rPr lang="en-US" dirty="0">
                <a:solidFill>
                  <a:srgbClr val="000000"/>
                </a:solidFill>
              </a:rPr>
              <a:t>International students are locked into the admitted program. Can’t transfer to a different major, school, university. Can’t downward degree.</a:t>
            </a:r>
          </a:p>
          <a:p>
            <a:pPr>
              <a:defRPr/>
            </a:pPr>
            <a:r>
              <a:rPr lang="en-US" dirty="0">
                <a:solidFill>
                  <a:srgbClr val="000000"/>
                </a:solidFill>
              </a:rPr>
              <a:t>PhD students who want to “master out” will lose OPT eligibility and must leave the U.S. to complete the degree abroad.  </a:t>
            </a:r>
          </a:p>
          <a:p>
            <a:pPr>
              <a:defRPr/>
            </a:pPr>
            <a:r>
              <a:rPr lang="en-US" dirty="0">
                <a:solidFill>
                  <a:srgbClr val="000000"/>
                </a:solidFill>
              </a:rPr>
              <a:t>Can’t enroll in a dual degree or concurrent program.</a:t>
            </a:r>
          </a:p>
          <a:p>
            <a:pPr>
              <a:defRPr/>
            </a:pPr>
            <a:r>
              <a:rPr lang="en-US" dirty="0">
                <a:solidFill>
                  <a:srgbClr val="000000"/>
                </a:solidFill>
              </a:rPr>
              <a:t>Internship/CPT will not be approved, unless required by the degree.</a:t>
            </a:r>
          </a:p>
          <a:p>
            <a:pPr>
              <a:defRPr/>
            </a:pPr>
            <a:r>
              <a:rPr lang="en-US" dirty="0">
                <a:solidFill>
                  <a:srgbClr val="000000"/>
                </a:solidFill>
              </a:rPr>
              <a:t>PhD program “admit Until Date” (AUD) is limited to 4 years. Program extension needs valid reasons. Process takes significate long time.</a:t>
            </a:r>
          </a:p>
          <a:p>
            <a:pPr marL="0" indent="0">
              <a:buNone/>
              <a:defRPr/>
            </a:pPr>
            <a:endParaRPr lang="en-US" dirty="0">
              <a:solidFill>
                <a:srgbClr val="000000"/>
              </a:solidFill>
            </a:endParaRPr>
          </a:p>
          <a:p>
            <a:pPr marL="0" lvl="0" indent="0">
              <a:buNone/>
              <a:defRPr/>
            </a:pPr>
            <a:r>
              <a:rPr lang="en-US" dirty="0">
                <a:solidFill>
                  <a:srgbClr val="000000"/>
                </a:solidFill>
                <a:hlinkClick r:id="rId2"/>
              </a:rPr>
              <a:t>ISS Q&amp;A page</a:t>
            </a:r>
            <a:endParaRPr lang="en-US" dirty="0">
              <a:solidFill>
                <a:srgbClr val="000000"/>
              </a:solidFill>
            </a:endParaRPr>
          </a:p>
          <a:p>
            <a:endParaRPr lang="en-US" dirty="0"/>
          </a:p>
        </p:txBody>
      </p:sp>
      <p:sp>
        <p:nvSpPr>
          <p:cNvPr id="6" name="Date Placeholder 5">
            <a:extLst>
              <a:ext uri="{FF2B5EF4-FFF2-40B4-BE49-F238E27FC236}">
                <a16:creationId xmlns:a16="http://schemas.microsoft.com/office/drawing/2014/main" id="{CB17EB0E-7523-E9A1-91CC-BE7DDAF9AB86}"/>
              </a:ext>
            </a:extLst>
          </p:cNvPr>
          <p:cNvSpPr>
            <a:spLocks noGrp="1"/>
          </p:cNvSpPr>
          <p:nvPr>
            <p:ph type="dt" sz="half" idx="2"/>
          </p:nvPr>
        </p:nvSpPr>
        <p:spPr/>
        <p:txBody>
          <a:bodyPr/>
          <a:lstStyle/>
          <a:p>
            <a:endParaRPr lang="en-US" dirty="0"/>
          </a:p>
        </p:txBody>
      </p:sp>
      <p:sp>
        <p:nvSpPr>
          <p:cNvPr id="7" name="Slide Number Placeholder 6">
            <a:extLst>
              <a:ext uri="{FF2B5EF4-FFF2-40B4-BE49-F238E27FC236}">
                <a16:creationId xmlns:a16="http://schemas.microsoft.com/office/drawing/2014/main" id="{72348B51-6969-FC30-A529-7E23C82DBA5C}"/>
              </a:ext>
            </a:extLst>
          </p:cNvPr>
          <p:cNvSpPr>
            <a:spLocks noGrp="1"/>
          </p:cNvSpPr>
          <p:nvPr>
            <p:ph type="sldNum" sz="quarter" idx="4"/>
          </p:nvPr>
        </p:nvSpPr>
        <p:spPr/>
        <p:txBody>
          <a:bodyPr/>
          <a:lstStyle/>
          <a:p>
            <a:fld id="{8A7A6979-0714-4377-B894-6BE4C2D6E202}" type="slidenum">
              <a:rPr lang="en-US" smtClean="0"/>
              <a:pPr/>
              <a:t>16</a:t>
            </a:fld>
            <a:endParaRPr lang="en-US" dirty="0"/>
          </a:p>
        </p:txBody>
      </p:sp>
    </p:spTree>
    <p:extLst>
      <p:ext uri="{BB962C8B-B14F-4D97-AF65-F5344CB8AC3E}">
        <p14:creationId xmlns:p14="http://schemas.microsoft.com/office/powerpoint/2010/main" val="30737255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42B53-290F-4F60-8661-D6FFF3C4F411}"/>
              </a:ext>
            </a:extLst>
          </p:cNvPr>
          <p:cNvSpPr>
            <a:spLocks noGrp="1"/>
          </p:cNvSpPr>
          <p:nvPr>
            <p:ph type="ctrTitle"/>
          </p:nvPr>
        </p:nvSpPr>
        <p:spPr/>
        <p:txBody>
          <a:bodyPr/>
          <a:lstStyle/>
          <a:p>
            <a:r>
              <a:rPr lang="en-US" dirty="0"/>
              <a:t>Resources</a:t>
            </a:r>
          </a:p>
        </p:txBody>
      </p:sp>
      <p:sp>
        <p:nvSpPr>
          <p:cNvPr id="4" name="Text Placeholder 3">
            <a:extLst>
              <a:ext uri="{FF2B5EF4-FFF2-40B4-BE49-F238E27FC236}">
                <a16:creationId xmlns:a16="http://schemas.microsoft.com/office/drawing/2014/main" id="{D6DE5627-4B27-43F2-A350-8E1DB6E9D548}"/>
              </a:ext>
            </a:extLst>
          </p:cNvPr>
          <p:cNvSpPr>
            <a:spLocks noGrp="1"/>
          </p:cNvSpPr>
          <p:nvPr>
            <p:ph type="body" sz="quarter" idx="14"/>
          </p:nvPr>
        </p:nvSpPr>
        <p:spPr>
          <a:xfrm>
            <a:off x="462987" y="1105319"/>
            <a:ext cx="8017398" cy="4823208"/>
          </a:xfrm>
        </p:spPr>
        <p:txBody>
          <a:bodyPr>
            <a:normAutofit fontScale="92500" lnSpcReduction="10000"/>
          </a:bodyPr>
          <a:lstStyle/>
          <a:p>
            <a:pPr lvl="0"/>
            <a:r>
              <a:rPr lang="nn-NO" dirty="0">
                <a:hlinkClick r:id="rId2"/>
              </a:rPr>
              <a:t>ME Grad website</a:t>
            </a:r>
            <a:endParaRPr lang="nn-NO" dirty="0"/>
          </a:p>
          <a:p>
            <a:pPr marL="0" lvl="0" indent="0">
              <a:buNone/>
            </a:pPr>
            <a:endParaRPr lang="nn-NO" sz="1400" dirty="0"/>
          </a:p>
          <a:p>
            <a:pPr lvl="0"/>
            <a:r>
              <a:rPr lang="nn-NO" dirty="0">
                <a:hlinkClick r:id="rId3"/>
              </a:rPr>
              <a:t>ME Business office</a:t>
            </a:r>
            <a:endParaRPr lang="nn-NO" dirty="0"/>
          </a:p>
          <a:p>
            <a:pPr marL="0" lvl="0" indent="0">
              <a:buNone/>
            </a:pPr>
            <a:endParaRPr lang="en-US" sz="1700" dirty="0">
              <a:solidFill>
                <a:srgbClr val="000000"/>
              </a:solidFill>
            </a:endParaRPr>
          </a:p>
          <a:p>
            <a:r>
              <a:rPr lang="en-US" dirty="0" err="1">
                <a:hlinkClick r:id="rId4"/>
              </a:rPr>
              <a:t>CoE</a:t>
            </a:r>
            <a:r>
              <a:rPr lang="en-US" dirty="0">
                <a:hlinkClick r:id="rId4"/>
              </a:rPr>
              <a:t> Employment center</a:t>
            </a:r>
            <a:endParaRPr lang="en-US" dirty="0"/>
          </a:p>
          <a:p>
            <a:pPr marL="0" indent="0">
              <a:buNone/>
            </a:pPr>
            <a:endParaRPr lang="en-US" dirty="0"/>
          </a:p>
          <a:p>
            <a:pPr lvl="0"/>
            <a:r>
              <a:rPr lang="en-US" dirty="0">
                <a:solidFill>
                  <a:srgbClr val="000000"/>
                </a:solidFill>
                <a:hlinkClick r:id="rId5"/>
              </a:rPr>
              <a:t>Purdue University Student Health Service (PUSH) </a:t>
            </a:r>
            <a:r>
              <a:rPr lang="en-US" dirty="0">
                <a:solidFill>
                  <a:srgbClr val="000000"/>
                </a:solidFill>
              </a:rPr>
              <a:t>for health insurance</a:t>
            </a:r>
          </a:p>
          <a:p>
            <a:pPr lvl="0"/>
            <a:endParaRPr lang="en-US" dirty="0"/>
          </a:p>
          <a:p>
            <a:r>
              <a:rPr lang="en-US" dirty="0">
                <a:hlinkClick r:id="rId6"/>
              </a:rPr>
              <a:t>On-campus hourly jobs</a:t>
            </a:r>
            <a:endParaRPr lang="en-US" sz="1500" dirty="0"/>
          </a:p>
          <a:p>
            <a:endParaRPr lang="en-US" dirty="0"/>
          </a:p>
          <a:p>
            <a:r>
              <a:rPr lang="en-US" dirty="0">
                <a:hlinkClick r:id="rId7"/>
              </a:rPr>
              <a:t>OGSPS Fellowship Office</a:t>
            </a:r>
            <a:endParaRPr lang="en-US" dirty="0"/>
          </a:p>
          <a:p>
            <a:endParaRPr lang="en-US" sz="1400" dirty="0"/>
          </a:p>
          <a:p>
            <a:r>
              <a:rPr lang="en-US" dirty="0">
                <a:hlinkClick r:id="rId8"/>
              </a:rPr>
              <a:t>Office of Professional Development</a:t>
            </a:r>
            <a:endParaRPr lang="en-US" dirty="0"/>
          </a:p>
          <a:p>
            <a:endParaRPr lang="en-US" sz="1400" dirty="0"/>
          </a:p>
          <a:p>
            <a:r>
              <a:rPr lang="en-US" dirty="0">
                <a:hlinkClick r:id="rId9"/>
              </a:rPr>
              <a:t>Purdue Writing Lab</a:t>
            </a:r>
            <a:endParaRPr lang="en-US" sz="1400" dirty="0"/>
          </a:p>
          <a:p>
            <a:pPr marL="0" indent="0">
              <a:buNone/>
            </a:pPr>
            <a:r>
              <a:rPr lang="en-US" dirty="0"/>
              <a:t> </a:t>
            </a:r>
          </a:p>
          <a:p>
            <a:r>
              <a:rPr lang="en-US" dirty="0">
                <a:solidFill>
                  <a:srgbClr val="000000"/>
                </a:solidFill>
                <a:hlinkClick r:id="rId10"/>
              </a:rPr>
              <a:t>Office of Professional Practice</a:t>
            </a:r>
            <a:endParaRPr lang="en-US" dirty="0">
              <a:solidFill>
                <a:srgbClr val="000000"/>
              </a:solidFill>
            </a:endParaRPr>
          </a:p>
          <a:p>
            <a:endParaRPr lang="en-US" sz="1300" dirty="0">
              <a:solidFill>
                <a:srgbClr val="000000"/>
              </a:solidFill>
            </a:endParaRPr>
          </a:p>
          <a:p>
            <a:r>
              <a:rPr lang="en-US" dirty="0">
                <a:solidFill>
                  <a:srgbClr val="000000"/>
                </a:solidFill>
                <a:hlinkClick r:id="rId11"/>
              </a:rPr>
              <a:t>Center for Career Opportunities</a:t>
            </a:r>
            <a:endParaRPr lang="en-US" dirty="0">
              <a:solidFill>
                <a:srgbClr val="000000"/>
              </a:solidFill>
            </a:endParaRPr>
          </a:p>
          <a:p>
            <a:endParaRPr lang="en-US" dirty="0">
              <a:solidFill>
                <a:srgbClr val="000000"/>
              </a:solidFill>
            </a:endParaRPr>
          </a:p>
          <a:p>
            <a:r>
              <a:rPr lang="en-US" dirty="0">
                <a:solidFill>
                  <a:srgbClr val="000000"/>
                </a:solidFill>
                <a:hlinkClick r:id="rId12"/>
              </a:rPr>
              <a:t>Student Legal Services</a:t>
            </a:r>
            <a:endParaRPr lang="en-US" dirty="0">
              <a:solidFill>
                <a:srgbClr val="000000"/>
              </a:solidFill>
            </a:endParaRPr>
          </a:p>
          <a:p>
            <a:pPr marL="0" indent="0">
              <a:buNone/>
            </a:pPr>
            <a:endParaRPr lang="en-US" dirty="0"/>
          </a:p>
          <a:p>
            <a:pPr marL="0" indent="0">
              <a:buNone/>
            </a:pPr>
            <a:endParaRPr lang="en-US" dirty="0"/>
          </a:p>
          <a:p>
            <a:pPr marL="0" indent="0">
              <a:buNone/>
            </a:pPr>
            <a:endParaRPr lang="en-US" dirty="0"/>
          </a:p>
          <a:p>
            <a:endParaRPr lang="en-US" dirty="0"/>
          </a:p>
        </p:txBody>
      </p:sp>
      <p:sp>
        <p:nvSpPr>
          <p:cNvPr id="6" name="Date Placeholder 5">
            <a:extLst>
              <a:ext uri="{FF2B5EF4-FFF2-40B4-BE49-F238E27FC236}">
                <a16:creationId xmlns:a16="http://schemas.microsoft.com/office/drawing/2014/main" id="{FCBDE713-3D9E-47FB-A69B-3ECB55106467}"/>
              </a:ext>
            </a:extLst>
          </p:cNvPr>
          <p:cNvSpPr>
            <a:spLocks noGrp="1"/>
          </p:cNvSpPr>
          <p:nvPr>
            <p:ph type="dt" sz="half" idx="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alpha val="70000"/>
                </a:srgbClr>
              </a:solidFill>
              <a:effectLst/>
              <a:uLnTx/>
              <a:uFillTx/>
              <a:latin typeface="Acumin Pro" panose="020B0504020202020204" pitchFamily="34" charset="77"/>
              <a:ea typeface="+mn-ea"/>
              <a:cs typeface="+mn-cs"/>
            </a:endParaRPr>
          </a:p>
        </p:txBody>
      </p:sp>
      <p:sp>
        <p:nvSpPr>
          <p:cNvPr id="7" name="Slide Number Placeholder 6">
            <a:extLst>
              <a:ext uri="{FF2B5EF4-FFF2-40B4-BE49-F238E27FC236}">
                <a16:creationId xmlns:a16="http://schemas.microsoft.com/office/drawing/2014/main" id="{B8B51860-414B-4FB2-B16B-8A52C0F41D12}"/>
              </a:ext>
            </a:extLst>
          </p:cNvPr>
          <p:cNvSpPr>
            <a:spLocks noGrp="1"/>
          </p:cNvSpPr>
          <p:nvPr>
            <p:ph type="sldNum" sz="quarter" idx="4"/>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A7A6979-0714-4377-B894-6BE4C2D6E202}" type="slidenum">
              <a:rPr kumimoji="0" lang="en-US" sz="1000" b="1" i="0" u="none" strike="noStrike" kern="1200" cap="none" spc="0" normalizeH="0" baseline="0" noProof="0" smtClean="0">
                <a:ln>
                  <a:noFill/>
                </a:ln>
                <a:solidFill>
                  <a:srgbClr val="000000"/>
                </a:solidFill>
                <a:effectLst/>
                <a:uLnTx/>
                <a:uFillTx/>
                <a:latin typeface="Acumin Pro Semibold" panose="020B0504020202020204" pitchFamily="34" charset="77"/>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17</a:t>
            </a:fld>
            <a:endParaRPr kumimoji="0" lang="en-US" sz="1000" b="1" i="0" u="none" strike="noStrike" kern="1200" cap="none" spc="0" normalizeH="0" baseline="0" noProof="0" dirty="0">
              <a:ln>
                <a:noFill/>
              </a:ln>
              <a:solidFill>
                <a:srgbClr val="000000"/>
              </a:solidFill>
              <a:effectLst/>
              <a:uLnTx/>
              <a:uFillTx/>
              <a:latin typeface="Acumin Pro Semibold" panose="020B0504020202020204" pitchFamily="34" charset="77"/>
              <a:ea typeface="+mn-ea"/>
              <a:cs typeface="+mn-cs"/>
            </a:endParaRPr>
          </a:p>
        </p:txBody>
      </p:sp>
    </p:spTree>
    <p:extLst>
      <p:ext uri="{BB962C8B-B14F-4D97-AF65-F5344CB8AC3E}">
        <p14:creationId xmlns:p14="http://schemas.microsoft.com/office/powerpoint/2010/main" val="3770496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42B53-290F-4F60-8661-D6FFF3C4F411}"/>
              </a:ext>
            </a:extLst>
          </p:cNvPr>
          <p:cNvSpPr>
            <a:spLocks noGrp="1"/>
          </p:cNvSpPr>
          <p:nvPr>
            <p:ph type="ctrTitle"/>
          </p:nvPr>
        </p:nvSpPr>
        <p:spPr/>
        <p:txBody>
          <a:bodyPr/>
          <a:lstStyle/>
          <a:p>
            <a:r>
              <a:rPr lang="en-US" dirty="0"/>
              <a:t>Resources</a:t>
            </a:r>
          </a:p>
        </p:txBody>
      </p:sp>
      <p:sp>
        <p:nvSpPr>
          <p:cNvPr id="4" name="Text Placeholder 3">
            <a:extLst>
              <a:ext uri="{FF2B5EF4-FFF2-40B4-BE49-F238E27FC236}">
                <a16:creationId xmlns:a16="http://schemas.microsoft.com/office/drawing/2014/main" id="{D6DE5627-4B27-43F2-A350-8E1DB6E9D548}"/>
              </a:ext>
            </a:extLst>
          </p:cNvPr>
          <p:cNvSpPr>
            <a:spLocks noGrp="1"/>
          </p:cNvSpPr>
          <p:nvPr>
            <p:ph type="body" sz="quarter" idx="14"/>
          </p:nvPr>
        </p:nvSpPr>
        <p:spPr>
          <a:xfrm>
            <a:off x="462987" y="1178065"/>
            <a:ext cx="8017398" cy="5003216"/>
          </a:xfrm>
        </p:spPr>
        <p:txBody>
          <a:bodyPr>
            <a:normAutofit lnSpcReduction="10000"/>
          </a:bodyPr>
          <a:lstStyle/>
          <a:p>
            <a:pPr marL="0" indent="0">
              <a:buNone/>
            </a:pPr>
            <a:endParaRPr lang="en-US" sz="1300" dirty="0">
              <a:solidFill>
                <a:srgbClr val="000000"/>
              </a:solidFill>
            </a:endParaRPr>
          </a:p>
          <a:p>
            <a:pPr lvl="0"/>
            <a:r>
              <a:rPr lang="en-US" dirty="0">
                <a:solidFill>
                  <a:srgbClr val="000000"/>
                </a:solidFill>
                <a:hlinkClick r:id="rId2"/>
              </a:rPr>
              <a:t>Women in Engineering</a:t>
            </a:r>
            <a:endParaRPr lang="en-US" dirty="0">
              <a:solidFill>
                <a:srgbClr val="000000"/>
              </a:solidFill>
            </a:endParaRPr>
          </a:p>
          <a:p>
            <a:pPr marL="0" lvl="0" indent="0">
              <a:buNone/>
            </a:pPr>
            <a:endParaRPr lang="nn-NO" sz="1400" dirty="0"/>
          </a:p>
          <a:p>
            <a:pPr lvl="0"/>
            <a:r>
              <a:rPr lang="nn-NO" dirty="0">
                <a:solidFill>
                  <a:srgbClr val="000000"/>
                </a:solidFill>
                <a:hlinkClick r:id="rId3"/>
              </a:rPr>
              <a:t>Cultural and Resource Centers </a:t>
            </a:r>
            <a:r>
              <a:rPr lang="nn-NO" sz="1400" dirty="0"/>
              <a:t>(Asian American and Asian Cultural Center, Black Cultural Center, Latino Cultural Center, Native American Educational and Cultural Center, LGBTQ Center,  etc.)</a:t>
            </a:r>
          </a:p>
          <a:p>
            <a:pPr lvl="0"/>
            <a:endParaRPr lang="en-US" sz="1400" dirty="0">
              <a:solidFill>
                <a:srgbClr val="000000"/>
              </a:solidFill>
            </a:endParaRPr>
          </a:p>
          <a:p>
            <a:r>
              <a:rPr lang="en-US" dirty="0">
                <a:solidFill>
                  <a:srgbClr val="000000"/>
                </a:solidFill>
                <a:hlinkClick r:id="rId4"/>
              </a:rPr>
              <a:t>Veteran and Military Success Center</a:t>
            </a:r>
            <a:endParaRPr lang="en-US" dirty="0">
              <a:solidFill>
                <a:srgbClr val="000000"/>
              </a:solidFill>
            </a:endParaRPr>
          </a:p>
          <a:p>
            <a:pPr marL="0" indent="0">
              <a:buNone/>
            </a:pPr>
            <a:endParaRPr lang="en-US" sz="1500" dirty="0"/>
          </a:p>
          <a:p>
            <a:pPr lvl="0"/>
            <a:r>
              <a:rPr lang="en-US" dirty="0">
                <a:solidFill>
                  <a:srgbClr val="000000"/>
                </a:solidFill>
                <a:hlinkClick r:id="rId5"/>
              </a:rPr>
              <a:t>Disability Resource Center</a:t>
            </a:r>
            <a:endParaRPr lang="en-US" dirty="0">
              <a:solidFill>
                <a:srgbClr val="000000"/>
              </a:solidFill>
            </a:endParaRPr>
          </a:p>
          <a:p>
            <a:pPr lvl="0"/>
            <a:endParaRPr lang="en-US" dirty="0">
              <a:solidFill>
                <a:srgbClr val="000000"/>
              </a:solidFill>
            </a:endParaRPr>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kumimoji="0" lang="en-US" sz="1800" b="0" i="0" u="none" strike="noStrike" kern="1200" cap="none" spc="0" normalizeH="0" baseline="0" noProof="0" dirty="0">
                <a:ln>
                  <a:noFill/>
                </a:ln>
                <a:solidFill>
                  <a:srgbClr val="000000"/>
                </a:solidFill>
                <a:effectLst/>
                <a:uLnTx/>
                <a:uFillTx/>
                <a:latin typeface="Acumin Pro" panose="020B0504020202020204" pitchFamily="34" charset="77"/>
                <a:ea typeface="+mn-ea"/>
                <a:cs typeface="+mn-cs"/>
              </a:rPr>
              <a:t>ME Food Pantry at ME 2051</a:t>
            </a:r>
          </a:p>
          <a:p>
            <a:endParaRPr lang="en-US" sz="1300" dirty="0">
              <a:solidFill>
                <a:srgbClr val="000000"/>
              </a:solidFill>
            </a:endParaRPr>
          </a:p>
          <a:p>
            <a:pPr lvl="0"/>
            <a:r>
              <a:rPr lang="en-US" dirty="0">
                <a:solidFill>
                  <a:srgbClr val="000000"/>
                </a:solidFill>
                <a:hlinkClick r:id="rId6"/>
              </a:rPr>
              <a:t>Counseling &amp; Psychological Services </a:t>
            </a:r>
            <a:r>
              <a:rPr lang="en-US" dirty="0">
                <a:solidFill>
                  <a:srgbClr val="000000"/>
                </a:solidFill>
              </a:rPr>
              <a:t>(CAPS)</a:t>
            </a:r>
          </a:p>
          <a:p>
            <a:pPr marL="0" lvl="0" indent="0">
              <a:buNone/>
            </a:pPr>
            <a:endParaRPr lang="en-US" sz="1400" dirty="0">
              <a:solidFill>
                <a:srgbClr val="000000"/>
              </a:solidFill>
            </a:endParaRPr>
          </a:p>
          <a:p>
            <a:pPr>
              <a:lnSpc>
                <a:spcPct val="110000"/>
              </a:lnSpc>
              <a:defRPr/>
            </a:pPr>
            <a:r>
              <a:rPr lang="en-US" dirty="0">
                <a:solidFill>
                  <a:srgbClr val="000000"/>
                </a:solidFill>
                <a:hlinkClick r:id="rId7">
                  <a:extLst>
                    <a:ext uri="{A12FA001-AC4F-418D-AE19-62706E023703}">
                      <ahyp:hlinkClr xmlns:ahyp="http://schemas.microsoft.com/office/drawing/2018/hyperlinkcolor" val="tx"/>
                    </a:ext>
                  </a:extLst>
                </a:hlinkClick>
              </a:rPr>
              <a:t>Indy and WL shuttle services</a:t>
            </a:r>
            <a:endParaRPr lang="en-US" dirty="0">
              <a:solidFill>
                <a:srgbClr val="000000"/>
              </a:solidFill>
            </a:endParaRPr>
          </a:p>
          <a:p>
            <a:pPr>
              <a:lnSpc>
                <a:spcPct val="110000"/>
              </a:lnSpc>
              <a:defRPr/>
            </a:pPr>
            <a:endParaRPr lang="en-US" dirty="0">
              <a:solidFill>
                <a:srgbClr val="000000"/>
              </a:solidFill>
            </a:endParaRPr>
          </a:p>
          <a:p>
            <a:pPr>
              <a:lnSpc>
                <a:spcPct val="110000"/>
              </a:lnSpc>
              <a:defRPr/>
            </a:pPr>
            <a:r>
              <a:rPr lang="en-US" dirty="0">
                <a:solidFill>
                  <a:srgbClr val="000000"/>
                </a:solidFill>
                <a:hlinkClick r:id="rId8"/>
              </a:rPr>
              <a:t>Campus Transit</a:t>
            </a:r>
            <a:endParaRPr lang="en-US" dirty="0">
              <a:solidFill>
                <a:srgbClr val="000000"/>
              </a:solidFill>
            </a:endParaRPr>
          </a:p>
          <a:p>
            <a:pPr marL="0" indent="0">
              <a:buNone/>
            </a:pPr>
            <a:endParaRPr lang="en-US" sz="1400" dirty="0"/>
          </a:p>
          <a:p>
            <a:pPr marL="0" indent="0">
              <a:buNone/>
            </a:pPr>
            <a:r>
              <a:rPr lang="en-US" dirty="0"/>
              <a:t> </a:t>
            </a:r>
          </a:p>
          <a:p>
            <a:pPr marL="0" indent="0">
              <a:buNone/>
            </a:pPr>
            <a:endParaRPr lang="en-US" dirty="0"/>
          </a:p>
          <a:p>
            <a:pPr marL="0" indent="0">
              <a:buNone/>
            </a:pPr>
            <a:endParaRPr lang="en-US" dirty="0"/>
          </a:p>
          <a:p>
            <a:pPr marL="0" indent="0">
              <a:buNone/>
            </a:pPr>
            <a:endParaRPr lang="en-US" dirty="0"/>
          </a:p>
          <a:p>
            <a:endParaRPr lang="en-US" dirty="0"/>
          </a:p>
        </p:txBody>
      </p:sp>
      <p:sp>
        <p:nvSpPr>
          <p:cNvPr id="6" name="Date Placeholder 5">
            <a:extLst>
              <a:ext uri="{FF2B5EF4-FFF2-40B4-BE49-F238E27FC236}">
                <a16:creationId xmlns:a16="http://schemas.microsoft.com/office/drawing/2014/main" id="{FCBDE713-3D9E-47FB-A69B-3ECB55106467}"/>
              </a:ext>
            </a:extLst>
          </p:cNvPr>
          <p:cNvSpPr>
            <a:spLocks noGrp="1"/>
          </p:cNvSpPr>
          <p:nvPr>
            <p:ph type="dt" sz="half" idx="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alpha val="70000"/>
                </a:srgbClr>
              </a:solidFill>
              <a:effectLst/>
              <a:uLnTx/>
              <a:uFillTx/>
              <a:latin typeface="Acumin Pro" panose="020B0504020202020204" pitchFamily="34" charset="77"/>
              <a:ea typeface="+mn-ea"/>
              <a:cs typeface="+mn-cs"/>
            </a:endParaRPr>
          </a:p>
        </p:txBody>
      </p:sp>
      <p:sp>
        <p:nvSpPr>
          <p:cNvPr id="7" name="Slide Number Placeholder 6">
            <a:extLst>
              <a:ext uri="{FF2B5EF4-FFF2-40B4-BE49-F238E27FC236}">
                <a16:creationId xmlns:a16="http://schemas.microsoft.com/office/drawing/2014/main" id="{B8B51860-414B-4FB2-B16B-8A52C0F41D12}"/>
              </a:ext>
            </a:extLst>
          </p:cNvPr>
          <p:cNvSpPr>
            <a:spLocks noGrp="1"/>
          </p:cNvSpPr>
          <p:nvPr>
            <p:ph type="sldNum" sz="quarter" idx="4"/>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A7A6979-0714-4377-B894-6BE4C2D6E202}" type="slidenum">
              <a:rPr kumimoji="0" lang="en-US" sz="1000" b="1" i="0" u="none" strike="noStrike" kern="1200" cap="none" spc="0" normalizeH="0" baseline="0" noProof="0" smtClean="0">
                <a:ln>
                  <a:noFill/>
                </a:ln>
                <a:solidFill>
                  <a:srgbClr val="000000"/>
                </a:solidFill>
                <a:effectLst/>
                <a:uLnTx/>
                <a:uFillTx/>
                <a:latin typeface="Acumin Pro Semibold" panose="020B0504020202020204" pitchFamily="34" charset="77"/>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18</a:t>
            </a:fld>
            <a:endParaRPr kumimoji="0" lang="en-US" sz="1000" b="1" i="0" u="none" strike="noStrike" kern="1200" cap="none" spc="0" normalizeH="0" baseline="0" noProof="0" dirty="0">
              <a:ln>
                <a:noFill/>
              </a:ln>
              <a:solidFill>
                <a:srgbClr val="000000"/>
              </a:solidFill>
              <a:effectLst/>
              <a:uLnTx/>
              <a:uFillTx/>
              <a:latin typeface="Acumin Pro Semibold" panose="020B0504020202020204" pitchFamily="34" charset="77"/>
              <a:ea typeface="+mn-ea"/>
              <a:cs typeface="+mn-cs"/>
            </a:endParaRPr>
          </a:p>
        </p:txBody>
      </p:sp>
    </p:spTree>
    <p:extLst>
      <p:ext uri="{BB962C8B-B14F-4D97-AF65-F5344CB8AC3E}">
        <p14:creationId xmlns:p14="http://schemas.microsoft.com/office/powerpoint/2010/main" val="1185074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hoto caption">
            <a:extLst>
              <a:ext uri="{FF2B5EF4-FFF2-40B4-BE49-F238E27FC236}">
                <a16:creationId xmlns:a16="http://schemas.microsoft.com/office/drawing/2014/main" id="{4CB3860C-DEA2-CF4C-B2AF-2713BED0B87E}"/>
              </a:ext>
            </a:extLst>
          </p:cNvPr>
          <p:cNvSpPr>
            <a:spLocks noGrp="1"/>
          </p:cNvSpPr>
          <p:nvPr>
            <p:ph type="ctrTitle"/>
          </p:nvPr>
        </p:nvSpPr>
        <p:spPr>
          <a:xfrm>
            <a:off x="600417" y="1111622"/>
            <a:ext cx="7251861" cy="4071884"/>
          </a:xfrm>
        </p:spPr>
        <p:txBody>
          <a:bodyPr/>
          <a:lstStyle/>
          <a:p>
            <a:pPr lvl="0"/>
            <a:r>
              <a:rPr lang="en-US" dirty="0"/>
              <a:t>Agenda</a:t>
            </a:r>
            <a:br>
              <a:rPr lang="en-US" dirty="0"/>
            </a:br>
            <a:br>
              <a:rPr lang="en-US" sz="1600" b="0" dirty="0"/>
            </a:br>
            <a:br>
              <a:rPr lang="en-US" sz="1600" b="0" dirty="0"/>
            </a:br>
            <a:br>
              <a:rPr lang="en-US" sz="1600" b="0" dirty="0"/>
            </a:br>
            <a:r>
              <a:rPr lang="en-US" sz="1600" b="0" dirty="0"/>
              <a:t>Welcome from ME School Head Prof. Eckhard Groll </a:t>
            </a:r>
            <a:br>
              <a:rPr lang="en-US" sz="1600" b="0" dirty="0"/>
            </a:br>
            <a:br>
              <a:rPr lang="en-US" sz="1600" b="0" dirty="0"/>
            </a:br>
            <a:r>
              <a:rPr lang="en-US" sz="1600" b="0" dirty="0"/>
              <a:t>Welcome from Associate Head of Graduate Studies Prof. Nicole Key</a:t>
            </a:r>
            <a:br>
              <a:rPr lang="en-US" sz="1600" b="0" dirty="0"/>
            </a:br>
            <a:br>
              <a:rPr lang="en-US" sz="1600" b="0" dirty="0"/>
            </a:br>
            <a:r>
              <a:rPr lang="en-US" sz="1600" b="0" dirty="0"/>
              <a:t>Intro of Rosen Center for Advanced Computing (RCAC)</a:t>
            </a:r>
            <a:br>
              <a:rPr lang="en-US" sz="1600" b="0" dirty="0"/>
            </a:br>
            <a:br>
              <a:rPr lang="en-US" sz="1600" b="0" dirty="0"/>
            </a:br>
            <a:r>
              <a:rPr lang="en-US" sz="1600" b="0" dirty="0"/>
              <a:t>Payroll Info from ME Business Office</a:t>
            </a:r>
            <a:br>
              <a:rPr lang="en-US" sz="1600" b="0" dirty="0"/>
            </a:br>
            <a:br>
              <a:rPr lang="en-US" sz="1600" b="0" dirty="0"/>
            </a:br>
            <a:r>
              <a:rPr lang="en-US" sz="1600" b="0" dirty="0"/>
              <a:t>Intro of ME Graduate Student Organization OMEGA</a:t>
            </a:r>
            <a:br>
              <a:rPr lang="en-US" sz="1600" b="0" dirty="0"/>
            </a:br>
            <a:br>
              <a:rPr lang="en-US" sz="1600" b="0" dirty="0"/>
            </a:br>
            <a:r>
              <a:rPr lang="en-US" sz="1600" b="0" dirty="0"/>
              <a:t>Intro of </a:t>
            </a:r>
            <a:r>
              <a:rPr kumimoji="0" lang="en-US" sz="1800" b="0" i="0" u="none" strike="noStrike" kern="1200" cap="none" spc="0" normalizeH="0" baseline="0" noProof="0" dirty="0">
                <a:ln>
                  <a:noFill/>
                </a:ln>
                <a:solidFill>
                  <a:srgbClr val="000000"/>
                </a:solidFill>
                <a:effectLst/>
                <a:uLnTx/>
                <a:uFillTx/>
                <a:latin typeface="Acumin Pro" panose="020B0504020202020204" pitchFamily="34" charset="77"/>
                <a:ea typeface="+mj-ea"/>
                <a:cs typeface="+mj-cs"/>
              </a:rPr>
              <a:t>ME Graduate Office Staff &amp; </a:t>
            </a:r>
            <a:r>
              <a:rPr lang="en-US" sz="1600" b="0" dirty="0"/>
              <a:t>Overview of Graduate Program</a:t>
            </a:r>
            <a:br>
              <a:rPr lang="en-US" sz="1600" b="0" dirty="0"/>
            </a:br>
            <a:r>
              <a:rPr lang="en-US" sz="1600" b="0" dirty="0"/>
              <a:t>             </a:t>
            </a:r>
            <a:br>
              <a:rPr lang="en-US" sz="1600" b="0" dirty="0"/>
            </a:br>
            <a:r>
              <a:rPr lang="en-US" sz="1600" b="0" dirty="0"/>
              <a:t>Q&amp;A</a:t>
            </a:r>
            <a:br>
              <a:rPr lang="en-US" dirty="0"/>
            </a:br>
            <a:endParaRPr lang="en-US" dirty="0"/>
          </a:p>
        </p:txBody>
      </p:sp>
      <p:sp>
        <p:nvSpPr>
          <p:cNvPr id="4" name="Date">
            <a:extLst>
              <a:ext uri="{FF2B5EF4-FFF2-40B4-BE49-F238E27FC236}">
                <a16:creationId xmlns:a16="http://schemas.microsoft.com/office/drawing/2014/main" id="{6BC802ED-10E7-9B41-9557-720E7B79105A}"/>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FFFFFF">
                  <a:alpha val="70000"/>
                </a:srgbClr>
              </a:solidFill>
              <a:effectLst/>
              <a:uLnTx/>
              <a:uFillTx/>
              <a:latin typeface="Acumin Pro" panose="020B0504020202020204" pitchFamily="34" charset="77"/>
              <a:ea typeface="+mn-ea"/>
              <a:cs typeface="+mn-cs"/>
            </a:endParaRPr>
          </a:p>
        </p:txBody>
      </p:sp>
      <p:sp>
        <p:nvSpPr>
          <p:cNvPr id="5" name="Slide Number">
            <a:extLst>
              <a:ext uri="{FF2B5EF4-FFF2-40B4-BE49-F238E27FC236}">
                <a16:creationId xmlns:a16="http://schemas.microsoft.com/office/drawing/2014/main" id="{019CECEF-3D58-B441-9BA4-BF0327D61180}"/>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A7A6979-0714-4377-B894-6BE4C2D6E202}" type="slidenum">
              <a:rPr kumimoji="0" lang="en-US" sz="1000" b="1" i="0" u="none" strike="noStrike" kern="1200" cap="none" spc="0" normalizeH="0" baseline="0" noProof="0" smtClean="0">
                <a:ln>
                  <a:noFill/>
                </a:ln>
                <a:solidFill>
                  <a:srgbClr val="FFFFFF"/>
                </a:solidFill>
                <a:effectLst/>
                <a:uLnTx/>
                <a:uFillTx/>
                <a:latin typeface="Acumin Pro Semibold" panose="020B0504020202020204" pitchFamily="34" charset="77"/>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a:t>
            </a:fld>
            <a:endParaRPr kumimoji="0" lang="en-US" sz="1000" b="1" i="0" u="none" strike="noStrike" kern="1200" cap="none" spc="0" normalizeH="0" baseline="0" noProof="0" dirty="0">
              <a:ln>
                <a:noFill/>
              </a:ln>
              <a:solidFill>
                <a:srgbClr val="FFFFFF"/>
              </a:solidFill>
              <a:effectLst/>
              <a:uLnTx/>
              <a:uFillTx/>
              <a:latin typeface="Acumin Pro Semibold" panose="020B0504020202020204" pitchFamily="34" charset="77"/>
              <a:ea typeface="+mn-ea"/>
              <a:cs typeface="+mn-cs"/>
            </a:endParaRPr>
          </a:p>
        </p:txBody>
      </p:sp>
      <p:sp>
        <p:nvSpPr>
          <p:cNvPr id="12" name="Rectangle 11">
            <a:extLst>
              <a:ext uri="{FF2B5EF4-FFF2-40B4-BE49-F238E27FC236}">
                <a16:creationId xmlns:a16="http://schemas.microsoft.com/office/drawing/2014/main" id="{7C1885A1-5EF0-49DD-B1DD-963362C08E8D}"/>
              </a:ext>
            </a:extLst>
          </p:cNvPr>
          <p:cNvSpPr/>
          <p:nvPr/>
        </p:nvSpPr>
        <p:spPr>
          <a:xfrm>
            <a:off x="5984314" y="3105835"/>
            <a:ext cx="1378588" cy="461665"/>
          </a:xfrm>
          <a:prstGeom prst="rect">
            <a:avLst/>
          </a:prstGeom>
        </p:spPr>
        <p:txBody>
          <a:bodyPr wrap="square">
            <a:spAutoFit/>
          </a:bodyPr>
          <a:lstStyle/>
          <a:p>
            <a:pPr marR="0" lvl="0" algn="l" defTabSz="457200" rtl="0" eaLnBrk="1" fontAlgn="auto" latinLnBrk="0" hangingPunct="1">
              <a:lnSpc>
                <a:spcPct val="100000"/>
              </a:lnSpc>
              <a:spcBef>
                <a:spcPts val="0"/>
              </a:spcBef>
              <a:spcAft>
                <a:spcPts val="0"/>
              </a:spcAft>
              <a:buClrTx/>
              <a:buSzTx/>
              <a:tabLst/>
              <a:defRPr/>
            </a:pPr>
            <a:endParaRPr kumimoji="0" lang="en-US" sz="1200" b="0" i="0" u="none" strike="noStrike" kern="1200" cap="none" spc="0" normalizeH="0" baseline="0" noProof="0" dirty="0">
              <a:ln>
                <a:noFill/>
              </a:ln>
              <a:solidFill>
                <a:srgbClr val="000000"/>
              </a:solidFill>
              <a:effectLst/>
              <a:uLnTx/>
              <a:uFillTx/>
              <a:latin typeface="Acumin Pro"/>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rgbClr val="000000"/>
              </a:solidFill>
              <a:effectLst/>
              <a:uLnTx/>
              <a:uFillTx/>
              <a:latin typeface="Acumin Pro"/>
              <a:ea typeface="+mn-ea"/>
              <a:cs typeface="+mn-cs"/>
            </a:endParaRPr>
          </a:p>
        </p:txBody>
      </p:sp>
    </p:spTree>
    <p:extLst>
      <p:ext uri="{BB962C8B-B14F-4D97-AF65-F5344CB8AC3E}">
        <p14:creationId xmlns:p14="http://schemas.microsoft.com/office/powerpoint/2010/main" val="604482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9B51A-FD36-4E2E-BD7A-E14DC814D9A2}"/>
              </a:ext>
            </a:extLst>
          </p:cNvPr>
          <p:cNvSpPr>
            <a:spLocks noGrp="1"/>
          </p:cNvSpPr>
          <p:nvPr>
            <p:ph type="ctrTitle"/>
          </p:nvPr>
        </p:nvSpPr>
        <p:spPr/>
        <p:txBody>
          <a:bodyPr/>
          <a:lstStyle/>
          <a:p>
            <a:r>
              <a:rPr lang="en-US" dirty="0"/>
              <a:t>ME Grad Office Team</a:t>
            </a:r>
          </a:p>
        </p:txBody>
      </p:sp>
      <p:pic>
        <p:nvPicPr>
          <p:cNvPr id="8" name="Content Placeholder 7">
            <a:extLst>
              <a:ext uri="{FF2B5EF4-FFF2-40B4-BE49-F238E27FC236}">
                <a16:creationId xmlns:a16="http://schemas.microsoft.com/office/drawing/2014/main" id="{E7DB4E7F-CE0D-40EC-988F-B4B3611A5D95}"/>
              </a:ext>
            </a:extLst>
          </p:cNvPr>
          <p:cNvPicPr>
            <a:picLocks noGrp="1" noChangeAspect="1"/>
          </p:cNvPicPr>
          <p:nvPr>
            <p:ph sz="quarter" idx="13"/>
          </p:nvPr>
        </p:nvPicPr>
        <p:blipFill>
          <a:blip r:embed="rId2"/>
          <a:stretch>
            <a:fillRect/>
          </a:stretch>
        </p:blipFill>
        <p:spPr>
          <a:xfrm>
            <a:off x="600635" y="1272988"/>
            <a:ext cx="1143000" cy="1524000"/>
          </a:xfrm>
          <a:prstGeom prst="rect">
            <a:avLst/>
          </a:prstGeom>
        </p:spPr>
      </p:pic>
      <p:sp>
        <p:nvSpPr>
          <p:cNvPr id="6" name="Date Placeholder 5">
            <a:extLst>
              <a:ext uri="{FF2B5EF4-FFF2-40B4-BE49-F238E27FC236}">
                <a16:creationId xmlns:a16="http://schemas.microsoft.com/office/drawing/2014/main" id="{F497797A-5298-4C12-8D9A-8D784500FC8A}"/>
              </a:ext>
            </a:extLst>
          </p:cNvPr>
          <p:cNvSpPr>
            <a:spLocks noGrp="1"/>
          </p:cNvSpPr>
          <p:nvPr>
            <p:ph type="dt" sz="half" idx="2"/>
          </p:nvPr>
        </p:nvSpPr>
        <p:spPr/>
        <p:txBody>
          <a:bodyPr/>
          <a:lstStyle/>
          <a:p>
            <a:endParaRPr lang="en-US" dirty="0"/>
          </a:p>
        </p:txBody>
      </p:sp>
      <p:sp>
        <p:nvSpPr>
          <p:cNvPr id="7" name="Slide Number Placeholder 6">
            <a:extLst>
              <a:ext uri="{FF2B5EF4-FFF2-40B4-BE49-F238E27FC236}">
                <a16:creationId xmlns:a16="http://schemas.microsoft.com/office/drawing/2014/main" id="{97E8C1BA-BB02-445E-9F78-DE69370BCF7C}"/>
              </a:ext>
            </a:extLst>
          </p:cNvPr>
          <p:cNvSpPr>
            <a:spLocks noGrp="1"/>
          </p:cNvSpPr>
          <p:nvPr>
            <p:ph type="sldNum" sz="quarter" idx="4"/>
          </p:nvPr>
        </p:nvSpPr>
        <p:spPr/>
        <p:txBody>
          <a:bodyPr/>
          <a:lstStyle/>
          <a:p>
            <a:fld id="{8A7A6979-0714-4377-B894-6BE4C2D6E202}" type="slidenum">
              <a:rPr lang="en-US" smtClean="0"/>
              <a:pPr/>
              <a:t>3</a:t>
            </a:fld>
            <a:endParaRPr lang="en-US" dirty="0"/>
          </a:p>
        </p:txBody>
      </p:sp>
      <p:pic>
        <p:nvPicPr>
          <p:cNvPr id="9" name="Picture 8">
            <a:extLst>
              <a:ext uri="{FF2B5EF4-FFF2-40B4-BE49-F238E27FC236}">
                <a16:creationId xmlns:a16="http://schemas.microsoft.com/office/drawing/2014/main" id="{BF1E5BC0-95E9-404E-AFB4-4729BAA5733C}"/>
              </a:ext>
            </a:extLst>
          </p:cNvPr>
          <p:cNvPicPr>
            <a:picLocks noChangeAspect="1"/>
          </p:cNvPicPr>
          <p:nvPr/>
        </p:nvPicPr>
        <p:blipFill>
          <a:blip r:embed="rId3"/>
          <a:stretch>
            <a:fillRect/>
          </a:stretch>
        </p:blipFill>
        <p:spPr>
          <a:xfrm>
            <a:off x="2772890" y="1272988"/>
            <a:ext cx="1143000" cy="1524000"/>
          </a:xfrm>
          <a:prstGeom prst="rect">
            <a:avLst/>
          </a:prstGeom>
        </p:spPr>
      </p:pic>
      <p:pic>
        <p:nvPicPr>
          <p:cNvPr id="10" name="Picture 9">
            <a:extLst>
              <a:ext uri="{FF2B5EF4-FFF2-40B4-BE49-F238E27FC236}">
                <a16:creationId xmlns:a16="http://schemas.microsoft.com/office/drawing/2014/main" id="{6B4D37BB-0AA4-438D-A97F-F14BD81F38C1}"/>
              </a:ext>
            </a:extLst>
          </p:cNvPr>
          <p:cNvPicPr>
            <a:picLocks noChangeAspect="1"/>
          </p:cNvPicPr>
          <p:nvPr/>
        </p:nvPicPr>
        <p:blipFill>
          <a:blip r:embed="rId4"/>
          <a:stretch>
            <a:fillRect/>
          </a:stretch>
        </p:blipFill>
        <p:spPr>
          <a:xfrm>
            <a:off x="4945145" y="1251735"/>
            <a:ext cx="1143000" cy="1524000"/>
          </a:xfrm>
          <a:prstGeom prst="rect">
            <a:avLst/>
          </a:prstGeom>
        </p:spPr>
      </p:pic>
      <p:pic>
        <p:nvPicPr>
          <p:cNvPr id="11" name="Picture 10">
            <a:extLst>
              <a:ext uri="{FF2B5EF4-FFF2-40B4-BE49-F238E27FC236}">
                <a16:creationId xmlns:a16="http://schemas.microsoft.com/office/drawing/2014/main" id="{3E1115B1-52E1-4997-BD90-BA85DD5965A6}"/>
              </a:ext>
            </a:extLst>
          </p:cNvPr>
          <p:cNvPicPr>
            <a:picLocks noChangeAspect="1"/>
          </p:cNvPicPr>
          <p:nvPr/>
        </p:nvPicPr>
        <p:blipFill>
          <a:blip r:embed="rId5"/>
          <a:stretch>
            <a:fillRect/>
          </a:stretch>
        </p:blipFill>
        <p:spPr>
          <a:xfrm>
            <a:off x="7180784" y="1251735"/>
            <a:ext cx="1143000" cy="1524000"/>
          </a:xfrm>
          <a:prstGeom prst="rect">
            <a:avLst/>
          </a:prstGeom>
        </p:spPr>
      </p:pic>
      <p:sp>
        <p:nvSpPr>
          <p:cNvPr id="12" name="TextBox 11">
            <a:extLst>
              <a:ext uri="{FF2B5EF4-FFF2-40B4-BE49-F238E27FC236}">
                <a16:creationId xmlns:a16="http://schemas.microsoft.com/office/drawing/2014/main" id="{6D09DC18-21E4-4D03-AA2D-47861311F328}"/>
              </a:ext>
            </a:extLst>
          </p:cNvPr>
          <p:cNvSpPr txBox="1"/>
          <p:nvPr/>
        </p:nvSpPr>
        <p:spPr>
          <a:xfrm>
            <a:off x="242048" y="3079376"/>
            <a:ext cx="2093259" cy="1077218"/>
          </a:xfrm>
          <a:prstGeom prst="rect">
            <a:avLst/>
          </a:prstGeom>
          <a:noFill/>
        </p:spPr>
        <p:txBody>
          <a:bodyPr wrap="square" rtlCol="0">
            <a:spAutoFit/>
          </a:bodyPr>
          <a:lstStyle/>
          <a:p>
            <a:r>
              <a:rPr lang="en-US" sz="1600" b="1" dirty="0"/>
              <a:t>Prof. Nicole Key</a:t>
            </a:r>
          </a:p>
          <a:p>
            <a:r>
              <a:rPr lang="en-US" sz="1600" dirty="0"/>
              <a:t>Associate Head for Graduate Studies</a:t>
            </a:r>
          </a:p>
          <a:p>
            <a:r>
              <a:rPr lang="en-US" sz="1600" dirty="0">
                <a:solidFill>
                  <a:schemeClr val="accent3">
                    <a:lumMod val="75000"/>
                  </a:schemeClr>
                </a:solidFill>
                <a:hlinkClick r:id="rId6">
                  <a:extLst>
                    <a:ext uri="{A12FA001-AC4F-418D-AE19-62706E023703}">
                      <ahyp:hlinkClr xmlns:ahyp="http://schemas.microsoft.com/office/drawing/2018/hyperlinkcolor" val="tx"/>
                    </a:ext>
                  </a:extLst>
                </a:hlinkClick>
              </a:rPr>
              <a:t>nkey@purdue.edu</a:t>
            </a:r>
            <a:r>
              <a:rPr lang="en-US" sz="1600" dirty="0">
                <a:solidFill>
                  <a:schemeClr val="accent3">
                    <a:lumMod val="75000"/>
                  </a:schemeClr>
                </a:solidFill>
              </a:rPr>
              <a:t> </a:t>
            </a:r>
          </a:p>
        </p:txBody>
      </p:sp>
      <p:sp>
        <p:nvSpPr>
          <p:cNvPr id="13" name="TextBox 12">
            <a:extLst>
              <a:ext uri="{FF2B5EF4-FFF2-40B4-BE49-F238E27FC236}">
                <a16:creationId xmlns:a16="http://schemas.microsoft.com/office/drawing/2014/main" id="{EA0DB289-0A3A-4D1D-A3BC-7DCD4459D652}"/>
              </a:ext>
            </a:extLst>
          </p:cNvPr>
          <p:cNvSpPr txBox="1"/>
          <p:nvPr/>
        </p:nvSpPr>
        <p:spPr>
          <a:xfrm>
            <a:off x="2381220" y="3079376"/>
            <a:ext cx="2328848" cy="2677656"/>
          </a:xfrm>
          <a:prstGeom prst="rect">
            <a:avLst/>
          </a:prstGeom>
          <a:noFill/>
        </p:spPr>
        <p:txBody>
          <a:bodyPr wrap="square" rtlCol="0">
            <a:spAutoFit/>
          </a:bodyPr>
          <a:lstStyle/>
          <a:p>
            <a:r>
              <a:rPr lang="en-US" sz="1600" b="1" dirty="0"/>
              <a:t>Xiaomin Qian</a:t>
            </a:r>
          </a:p>
          <a:p>
            <a:r>
              <a:rPr lang="en-US" sz="1600" dirty="0"/>
              <a:t>Program Admin Specialist, Lead</a:t>
            </a:r>
          </a:p>
          <a:p>
            <a:r>
              <a:rPr lang="en-US" sz="1600" dirty="0">
                <a:solidFill>
                  <a:schemeClr val="accent3">
                    <a:lumMod val="75000"/>
                  </a:schemeClr>
                </a:solidFill>
                <a:hlinkClick r:id="rId7">
                  <a:extLst>
                    <a:ext uri="{A12FA001-AC4F-418D-AE19-62706E023703}">
                      <ahyp:hlinkClr xmlns:ahyp="http://schemas.microsoft.com/office/drawing/2018/hyperlinkcolor" val="tx"/>
                    </a:ext>
                  </a:extLst>
                </a:hlinkClick>
              </a:rPr>
              <a:t>xiaomin@purdue.edu</a:t>
            </a:r>
            <a:r>
              <a:rPr lang="en-US" sz="1600" dirty="0">
                <a:solidFill>
                  <a:schemeClr val="accent3">
                    <a:lumMod val="75000"/>
                  </a:schemeClr>
                </a:solidFill>
              </a:rPr>
              <a:t> </a:t>
            </a:r>
          </a:p>
          <a:p>
            <a:endParaRPr lang="en-US" sz="1600" dirty="0">
              <a:solidFill>
                <a:schemeClr val="accent3">
                  <a:lumMod val="75000"/>
                </a:schemeClr>
              </a:solidFill>
            </a:endParaRPr>
          </a:p>
          <a:p>
            <a:pPr>
              <a:buFont typeface="Arial" panose="020B0604020202020204" pitchFamily="34" charset="0"/>
              <a:buChar char="•"/>
            </a:pPr>
            <a:r>
              <a:rPr lang="en-US" sz="1400" dirty="0"/>
              <a:t>Recruitment/ Admissions</a:t>
            </a:r>
          </a:p>
          <a:p>
            <a:pPr>
              <a:buFont typeface="Arial" panose="020B0604020202020204" pitchFamily="34" charset="0"/>
              <a:buChar char="•"/>
            </a:pPr>
            <a:r>
              <a:rPr lang="en-US" sz="1400" dirty="0"/>
              <a:t>Recruitment Funding/ Dept. Scholarships</a:t>
            </a:r>
          </a:p>
          <a:p>
            <a:pPr>
              <a:buFont typeface="Arial" panose="020B0604020202020204" pitchFamily="34" charset="0"/>
              <a:buChar char="•"/>
            </a:pPr>
            <a:r>
              <a:rPr lang="en-US" sz="1400" dirty="0"/>
              <a:t>Professional Master's Program</a:t>
            </a:r>
          </a:p>
          <a:p>
            <a:endParaRPr lang="en-US" dirty="0"/>
          </a:p>
        </p:txBody>
      </p:sp>
      <p:sp>
        <p:nvSpPr>
          <p:cNvPr id="14" name="TextBox 13">
            <a:extLst>
              <a:ext uri="{FF2B5EF4-FFF2-40B4-BE49-F238E27FC236}">
                <a16:creationId xmlns:a16="http://schemas.microsoft.com/office/drawing/2014/main" id="{8F435260-EB35-40D7-BDB3-2F6F71706D82}"/>
              </a:ext>
            </a:extLst>
          </p:cNvPr>
          <p:cNvSpPr txBox="1"/>
          <p:nvPr/>
        </p:nvSpPr>
        <p:spPr>
          <a:xfrm>
            <a:off x="4805083" y="3072348"/>
            <a:ext cx="2039470" cy="2616101"/>
          </a:xfrm>
          <a:prstGeom prst="rect">
            <a:avLst/>
          </a:prstGeom>
          <a:noFill/>
        </p:spPr>
        <p:txBody>
          <a:bodyPr wrap="square" rtlCol="0">
            <a:spAutoFit/>
          </a:bodyPr>
          <a:lstStyle/>
          <a:p>
            <a:r>
              <a:rPr lang="en-US" sz="1600" b="1" dirty="0"/>
              <a:t>Sheri Tague</a:t>
            </a:r>
          </a:p>
          <a:p>
            <a:r>
              <a:rPr lang="en-US" sz="1600" dirty="0"/>
              <a:t>Lead Graduate Program Manager</a:t>
            </a:r>
          </a:p>
          <a:p>
            <a:r>
              <a:rPr lang="en-US" sz="1600" dirty="0">
                <a:solidFill>
                  <a:schemeClr val="accent3">
                    <a:lumMod val="75000"/>
                  </a:schemeClr>
                </a:solidFill>
                <a:hlinkClick r:id="rId8">
                  <a:extLst>
                    <a:ext uri="{A12FA001-AC4F-418D-AE19-62706E023703}">
                      <ahyp:hlinkClr xmlns:ahyp="http://schemas.microsoft.com/office/drawing/2018/hyperlinkcolor" val="tx"/>
                    </a:ext>
                  </a:extLst>
                </a:hlinkClick>
              </a:rPr>
              <a:t>sltague@purdue.edu</a:t>
            </a:r>
            <a:endParaRPr lang="en-US" sz="1600" dirty="0">
              <a:solidFill>
                <a:schemeClr val="accent3">
                  <a:lumMod val="75000"/>
                </a:schemeClr>
              </a:solidFill>
            </a:endParaRPr>
          </a:p>
          <a:p>
            <a:r>
              <a:rPr lang="en-US" sz="1600" dirty="0">
                <a:solidFill>
                  <a:schemeClr val="accent3">
                    <a:lumMod val="75000"/>
                  </a:schemeClr>
                </a:solidFill>
              </a:rPr>
              <a:t> </a:t>
            </a:r>
          </a:p>
          <a:p>
            <a:pPr>
              <a:buFont typeface="Arial" panose="020B0604020202020204" pitchFamily="34" charset="0"/>
              <a:buChar char="•"/>
            </a:pPr>
            <a:r>
              <a:rPr lang="en-US" sz="1400" dirty="0"/>
              <a:t>Awards</a:t>
            </a:r>
          </a:p>
          <a:p>
            <a:pPr>
              <a:buFont typeface="Arial" panose="020B0604020202020204" pitchFamily="34" charset="0"/>
              <a:buChar char="•"/>
            </a:pPr>
            <a:r>
              <a:rPr lang="en-US" sz="1400" dirty="0"/>
              <a:t>Registration</a:t>
            </a:r>
          </a:p>
          <a:p>
            <a:pPr>
              <a:buFont typeface="Arial" panose="020B0604020202020204" pitchFamily="34" charset="0"/>
              <a:buChar char="•"/>
            </a:pPr>
            <a:r>
              <a:rPr lang="en-US" sz="1400" dirty="0"/>
              <a:t>Online Master’s Program</a:t>
            </a:r>
          </a:p>
          <a:p>
            <a:pPr>
              <a:buFont typeface="Arial" panose="020B0604020202020204" pitchFamily="34" charset="0"/>
              <a:buChar char="•"/>
            </a:pPr>
            <a:r>
              <a:rPr lang="en-US" sz="1400" dirty="0"/>
              <a:t>POS</a:t>
            </a:r>
          </a:p>
          <a:p>
            <a:pPr>
              <a:buFont typeface="Arial" panose="020B0604020202020204" pitchFamily="34" charset="0"/>
              <a:buChar char="•"/>
            </a:pPr>
            <a:r>
              <a:rPr lang="en-US" sz="1400" dirty="0"/>
              <a:t>Graduation</a:t>
            </a:r>
          </a:p>
        </p:txBody>
      </p:sp>
      <p:sp>
        <p:nvSpPr>
          <p:cNvPr id="15" name="TextBox 14">
            <a:extLst>
              <a:ext uri="{FF2B5EF4-FFF2-40B4-BE49-F238E27FC236}">
                <a16:creationId xmlns:a16="http://schemas.microsoft.com/office/drawing/2014/main" id="{9DE45186-AE6E-4B37-94D5-2E6F2BA69377}"/>
              </a:ext>
            </a:extLst>
          </p:cNvPr>
          <p:cNvSpPr txBox="1"/>
          <p:nvPr/>
        </p:nvSpPr>
        <p:spPr>
          <a:xfrm>
            <a:off x="7059706" y="3173506"/>
            <a:ext cx="1719428" cy="2677656"/>
          </a:xfrm>
          <a:prstGeom prst="rect">
            <a:avLst/>
          </a:prstGeom>
          <a:noFill/>
        </p:spPr>
        <p:txBody>
          <a:bodyPr wrap="square" rtlCol="0">
            <a:spAutoFit/>
          </a:bodyPr>
          <a:lstStyle/>
          <a:p>
            <a:r>
              <a:rPr lang="en-US" sz="1600" b="1" dirty="0"/>
              <a:t>Cathy Elwell</a:t>
            </a:r>
          </a:p>
          <a:p>
            <a:r>
              <a:rPr lang="en-US" sz="1600" dirty="0"/>
              <a:t>Admin Assistant</a:t>
            </a:r>
          </a:p>
          <a:p>
            <a:r>
              <a:rPr lang="en-US" sz="1600" dirty="0">
                <a:solidFill>
                  <a:schemeClr val="accent3">
                    <a:lumMod val="75000"/>
                  </a:schemeClr>
                </a:solidFill>
                <a:hlinkClick r:id="rId9">
                  <a:extLst>
                    <a:ext uri="{A12FA001-AC4F-418D-AE19-62706E023703}">
                      <ahyp:hlinkClr xmlns:ahyp="http://schemas.microsoft.com/office/drawing/2018/hyperlinkcolor" val="tx"/>
                    </a:ext>
                  </a:extLst>
                </a:hlinkClick>
              </a:rPr>
              <a:t>celwell@purdue.edu</a:t>
            </a:r>
            <a:r>
              <a:rPr lang="en-US" sz="1600" dirty="0">
                <a:solidFill>
                  <a:schemeClr val="accent3">
                    <a:lumMod val="75000"/>
                  </a:schemeClr>
                </a:solidFill>
              </a:rPr>
              <a:t> </a:t>
            </a:r>
          </a:p>
          <a:p>
            <a:endParaRPr lang="en-US" sz="1600" dirty="0">
              <a:solidFill>
                <a:schemeClr val="accent3">
                  <a:lumMod val="75000"/>
                </a:schemeClr>
              </a:solidFill>
            </a:endParaRPr>
          </a:p>
          <a:p>
            <a:pPr>
              <a:buFont typeface="Arial" panose="020B0604020202020204" pitchFamily="34" charset="0"/>
              <a:buChar char="•"/>
            </a:pPr>
            <a:r>
              <a:rPr lang="en-US" sz="1400" dirty="0"/>
              <a:t>Area Exams</a:t>
            </a:r>
          </a:p>
          <a:p>
            <a:pPr>
              <a:buFont typeface="Arial" panose="020B0604020202020204" pitchFamily="34" charset="0"/>
              <a:buChar char="•"/>
            </a:pPr>
            <a:r>
              <a:rPr lang="en-US" sz="1400" dirty="0"/>
              <a:t>Registration</a:t>
            </a:r>
          </a:p>
          <a:p>
            <a:pPr>
              <a:buFont typeface="Arial" panose="020B0604020202020204" pitchFamily="34" charset="0"/>
              <a:buChar char="•"/>
            </a:pPr>
            <a:r>
              <a:rPr lang="en-US" sz="1400" dirty="0"/>
              <a:t>OEPT</a:t>
            </a:r>
          </a:p>
          <a:p>
            <a:pPr>
              <a:buFont typeface="Arial" panose="020B0604020202020204" pitchFamily="34" charset="0"/>
              <a:buChar char="•"/>
            </a:pPr>
            <a:r>
              <a:rPr lang="en-US" sz="1400" dirty="0"/>
              <a:t>POS</a:t>
            </a:r>
          </a:p>
          <a:p>
            <a:pPr>
              <a:buFont typeface="Arial" panose="020B0604020202020204" pitchFamily="34" charset="0"/>
              <a:buChar char="•"/>
            </a:pPr>
            <a:r>
              <a:rPr lang="en-US" sz="1400" dirty="0"/>
              <a:t>Graduation</a:t>
            </a:r>
          </a:p>
          <a:p>
            <a:endParaRPr lang="en-US" dirty="0"/>
          </a:p>
        </p:txBody>
      </p:sp>
    </p:spTree>
    <p:extLst>
      <p:ext uri="{BB962C8B-B14F-4D97-AF65-F5344CB8AC3E}">
        <p14:creationId xmlns:p14="http://schemas.microsoft.com/office/powerpoint/2010/main" val="1981745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8373F-FEA2-4C4C-8603-70FB26155DB0}"/>
              </a:ext>
            </a:extLst>
          </p:cNvPr>
          <p:cNvSpPr>
            <a:spLocks noGrp="1"/>
          </p:cNvSpPr>
          <p:nvPr>
            <p:ph type="ctrTitle"/>
          </p:nvPr>
        </p:nvSpPr>
        <p:spPr/>
        <p:txBody>
          <a:bodyPr/>
          <a:lstStyle/>
          <a:p>
            <a:r>
              <a:rPr lang="en-US" dirty="0" err="1"/>
              <a:t>CoE</a:t>
            </a:r>
            <a:r>
              <a:rPr lang="en-US" dirty="0"/>
              <a:t> Employment Center</a:t>
            </a:r>
          </a:p>
        </p:txBody>
      </p:sp>
      <p:sp>
        <p:nvSpPr>
          <p:cNvPr id="4" name="Text Placeholder 3">
            <a:extLst>
              <a:ext uri="{FF2B5EF4-FFF2-40B4-BE49-F238E27FC236}">
                <a16:creationId xmlns:a16="http://schemas.microsoft.com/office/drawing/2014/main" id="{A9D61C6C-4DEF-4E78-A28F-892A29F793D4}"/>
              </a:ext>
            </a:extLst>
          </p:cNvPr>
          <p:cNvSpPr>
            <a:spLocks noGrp="1"/>
          </p:cNvSpPr>
          <p:nvPr>
            <p:ph type="body" sz="quarter" idx="14"/>
          </p:nvPr>
        </p:nvSpPr>
        <p:spPr>
          <a:xfrm>
            <a:off x="1117214" y="1194265"/>
            <a:ext cx="6680552" cy="4768769"/>
          </a:xfrm>
        </p:spPr>
        <p:txBody>
          <a:bodyPr>
            <a:normAutofit fontScale="92500" lnSpcReduction="10000"/>
          </a:bodyPr>
          <a:lstStyle/>
          <a:p>
            <a:pPr marL="0" indent="0">
              <a:buNone/>
            </a:pPr>
            <a:r>
              <a:rPr lang="en-US" b="1" dirty="0"/>
              <a:t>Funded Students:</a:t>
            </a:r>
          </a:p>
          <a:p>
            <a:r>
              <a:rPr lang="en-US" dirty="0"/>
              <a:t>Complete I-9 within first 3 days of your hiring start date</a:t>
            </a:r>
          </a:p>
          <a:p>
            <a:pPr marL="0" indent="0">
              <a:buNone/>
            </a:pPr>
            <a:r>
              <a:rPr lang="en-US" i="1" dirty="0"/>
              <a:t>     </a:t>
            </a:r>
            <a:r>
              <a:rPr lang="en-US" sz="1600" i="1" dirty="0"/>
              <a:t>Present required documents in person or virtual by </a:t>
            </a:r>
            <a:r>
              <a:rPr lang="en-US" sz="1600" i="1" dirty="0">
                <a:hlinkClick r:id="rId2"/>
              </a:rPr>
              <a:t>appointment</a:t>
            </a:r>
            <a:endParaRPr lang="en-US" sz="1600" i="1" dirty="0"/>
          </a:p>
          <a:p>
            <a:pPr marL="0" marR="0" lvl="0" indent="0" algn="l" defTabSz="457200" rtl="0" eaLnBrk="1" fontAlgn="auto" latinLnBrk="0" hangingPunct="1">
              <a:lnSpc>
                <a:spcPct val="100000"/>
              </a:lnSpc>
              <a:spcBef>
                <a:spcPts val="0"/>
              </a:spcBef>
              <a:spcAft>
                <a:spcPts val="0"/>
              </a:spcAft>
              <a:buClrTx/>
              <a:buSzTx/>
              <a:buFont typeface="Wingdings" charset="2"/>
              <a:buNone/>
              <a:tabLst/>
              <a:defRPr/>
            </a:pPr>
            <a:endParaRPr lang="en-US" sz="1600" i="1" dirty="0"/>
          </a:p>
          <a:p>
            <a:r>
              <a:rPr lang="en-US" dirty="0"/>
              <a:t>SSN</a:t>
            </a:r>
          </a:p>
          <a:p>
            <a:r>
              <a:rPr lang="en-US" dirty="0"/>
              <a:t>Set up direct deposit</a:t>
            </a:r>
          </a:p>
          <a:p>
            <a:r>
              <a:rPr lang="en-US" dirty="0"/>
              <a:t>Graduate staff insurance for TA/RAs, fellowships being administered as assistantships (Lambertus, Raymond </a:t>
            </a:r>
            <a:r>
              <a:rPr lang="en-US" dirty="0" err="1"/>
              <a:t>Viskanta</a:t>
            </a:r>
            <a:r>
              <a:rPr lang="en-US" dirty="0"/>
              <a:t>) </a:t>
            </a:r>
          </a:p>
          <a:p>
            <a:r>
              <a:rPr lang="en-US" dirty="0"/>
              <a:t>True fellowships receive insurance supplement in 2 paychecks (ME dept. fellowships like Adelberg, Arrasmith, Cordier, English, Fontaine, John Smith, John Sharp, Ingersoll-Rand, Winkelman), select domestic/international student insurance</a:t>
            </a:r>
          </a:p>
          <a:p>
            <a:r>
              <a:rPr lang="en-US" dirty="0"/>
              <a:t>Vacation/internship time off requested via Success Factors</a:t>
            </a:r>
          </a:p>
          <a:p>
            <a:pPr marL="0" indent="0">
              <a:buNone/>
            </a:pPr>
            <a:endParaRPr lang="en-US" dirty="0"/>
          </a:p>
          <a:p>
            <a:pPr marL="0" lvl="0" indent="0">
              <a:buNone/>
            </a:pPr>
            <a:r>
              <a:rPr lang="en-US" b="1" dirty="0">
                <a:solidFill>
                  <a:srgbClr val="000000"/>
                </a:solidFill>
              </a:rPr>
              <a:t>Location: </a:t>
            </a:r>
            <a:r>
              <a:rPr lang="en-US" dirty="0">
                <a:solidFill>
                  <a:srgbClr val="000000"/>
                </a:solidFill>
              </a:rPr>
              <a:t>A.A. Potter Engineering Center (POTR), Room 127</a:t>
            </a:r>
          </a:p>
          <a:p>
            <a:pPr marL="0" marR="0" lvl="0" indent="0" algn="l" defTabSz="457200" rtl="0" eaLnBrk="1" fontAlgn="auto" latinLnBrk="0" hangingPunct="1">
              <a:lnSpc>
                <a:spcPct val="100000"/>
              </a:lnSpc>
              <a:spcBef>
                <a:spcPts val="0"/>
              </a:spcBef>
              <a:spcAft>
                <a:spcPts val="0"/>
              </a:spcAft>
              <a:buClrTx/>
              <a:buSzTx/>
              <a:buFont typeface="Wingdings" charset="2"/>
              <a:buNone/>
              <a:tabLst/>
              <a:defRPr/>
            </a:pPr>
            <a:r>
              <a:rPr kumimoji="0" lang="en-US" sz="1800" b="1" i="0" u="none" strike="noStrike" kern="1200" cap="none" spc="0" normalizeH="0" baseline="0" noProof="0" dirty="0">
                <a:ln>
                  <a:noFill/>
                </a:ln>
                <a:solidFill>
                  <a:srgbClr val="000000"/>
                </a:solidFill>
                <a:effectLst/>
                <a:uLnTx/>
                <a:uFillTx/>
                <a:latin typeface="Acumin Pro" panose="020B0504020202020204" pitchFamily="34" charset="77"/>
                <a:ea typeface="+mn-ea"/>
                <a:cs typeface="+mn-cs"/>
              </a:rPr>
              <a:t>Hours: </a:t>
            </a:r>
            <a:r>
              <a:rPr kumimoji="0" lang="en-US" sz="1800" b="0" i="0" u="none" strike="noStrike" kern="1200" cap="none" spc="0" normalizeH="0" baseline="0" noProof="0" dirty="0">
                <a:ln>
                  <a:noFill/>
                </a:ln>
                <a:solidFill>
                  <a:srgbClr val="000000"/>
                </a:solidFill>
                <a:effectLst/>
                <a:uLnTx/>
                <a:uFillTx/>
                <a:latin typeface="Acumin Pro" panose="020B0504020202020204" pitchFamily="34" charset="77"/>
                <a:ea typeface="+mn-ea"/>
                <a:cs typeface="+mn-cs"/>
              </a:rPr>
              <a:t>8:30 – noon, 1 – 4:30 p.m. Monday - Friday</a:t>
            </a:r>
          </a:p>
          <a:p>
            <a:pPr marL="0" lvl="0" indent="0">
              <a:buNone/>
            </a:pPr>
            <a:r>
              <a:rPr lang="en-US" b="1" dirty="0">
                <a:solidFill>
                  <a:srgbClr val="000000"/>
                </a:solidFill>
              </a:rPr>
              <a:t>Contact: </a:t>
            </a:r>
            <a:r>
              <a:rPr lang="en-US" dirty="0">
                <a:solidFill>
                  <a:srgbClr val="000000"/>
                </a:solidFill>
                <a:hlinkClick r:id="rId3">
                  <a:extLst>
                    <a:ext uri="{A12FA001-AC4F-418D-AE19-62706E023703}">
                      <ahyp:hlinkClr xmlns:ahyp="http://schemas.microsoft.com/office/drawing/2018/hyperlinkcolor" val="tx"/>
                    </a:ext>
                  </a:extLst>
                </a:hlinkClick>
              </a:rPr>
              <a:t>engremployment@purdue.edu</a:t>
            </a:r>
            <a:r>
              <a:rPr lang="en-US" dirty="0">
                <a:solidFill>
                  <a:srgbClr val="000000"/>
                </a:solidFill>
              </a:rPr>
              <a:t> </a:t>
            </a:r>
          </a:p>
          <a:p>
            <a:pPr marL="0" indent="0">
              <a:buNone/>
            </a:pPr>
            <a:r>
              <a:rPr lang="en-US" b="1" dirty="0"/>
              <a:t>Website:</a:t>
            </a:r>
            <a:r>
              <a:rPr lang="en-US" dirty="0"/>
              <a:t> </a:t>
            </a:r>
            <a:r>
              <a:rPr lang="en-US" sz="1050" dirty="0">
                <a:hlinkClick r:id="rId2"/>
              </a:rPr>
              <a:t>https://engineering.purdue.edu/Engr/AboutUs/Administration/BusinessOffice/employment</a:t>
            </a:r>
            <a:r>
              <a:rPr lang="en-US" sz="1050" dirty="0"/>
              <a:t> </a:t>
            </a:r>
          </a:p>
          <a:p>
            <a:endParaRPr lang="en-US" dirty="0"/>
          </a:p>
          <a:p>
            <a:pPr marL="0" indent="0">
              <a:buNone/>
            </a:pPr>
            <a:r>
              <a:rPr lang="en-US" dirty="0"/>
              <a:t>  </a:t>
            </a:r>
          </a:p>
          <a:p>
            <a:pPr marL="0" indent="0">
              <a:buNone/>
            </a:pPr>
            <a:endParaRPr lang="en-US" dirty="0"/>
          </a:p>
        </p:txBody>
      </p:sp>
      <p:sp>
        <p:nvSpPr>
          <p:cNvPr id="6" name="Date Placeholder 5">
            <a:extLst>
              <a:ext uri="{FF2B5EF4-FFF2-40B4-BE49-F238E27FC236}">
                <a16:creationId xmlns:a16="http://schemas.microsoft.com/office/drawing/2014/main" id="{8D4A0054-9B07-4066-80F9-57FDDA1C6D02}"/>
              </a:ext>
            </a:extLst>
          </p:cNvPr>
          <p:cNvSpPr>
            <a:spLocks noGrp="1"/>
          </p:cNvSpPr>
          <p:nvPr>
            <p:ph type="dt" sz="half" idx="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alpha val="70000"/>
                </a:srgbClr>
              </a:solidFill>
              <a:effectLst/>
              <a:uLnTx/>
              <a:uFillTx/>
              <a:latin typeface="Acumin Pro" panose="020B0504020202020204" pitchFamily="34" charset="77"/>
              <a:ea typeface="+mn-ea"/>
              <a:cs typeface="+mn-cs"/>
            </a:endParaRPr>
          </a:p>
        </p:txBody>
      </p:sp>
      <p:sp>
        <p:nvSpPr>
          <p:cNvPr id="7" name="Slide Number Placeholder 6">
            <a:extLst>
              <a:ext uri="{FF2B5EF4-FFF2-40B4-BE49-F238E27FC236}">
                <a16:creationId xmlns:a16="http://schemas.microsoft.com/office/drawing/2014/main" id="{61C496B7-631A-400E-A0A3-CD070ABE58AD}"/>
              </a:ext>
            </a:extLst>
          </p:cNvPr>
          <p:cNvSpPr>
            <a:spLocks noGrp="1"/>
          </p:cNvSpPr>
          <p:nvPr>
            <p:ph type="sldNum" sz="quarter" idx="4"/>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A7A6979-0714-4377-B894-6BE4C2D6E202}" type="slidenum">
              <a:rPr kumimoji="0" lang="en-US" sz="1000" b="1" i="0" u="none" strike="noStrike" kern="1200" cap="none" spc="0" normalizeH="0" baseline="0" noProof="0" smtClean="0">
                <a:ln>
                  <a:noFill/>
                </a:ln>
                <a:solidFill>
                  <a:srgbClr val="000000"/>
                </a:solidFill>
                <a:effectLst/>
                <a:uLnTx/>
                <a:uFillTx/>
                <a:latin typeface="Acumin Pro Semibold" panose="020B0504020202020204" pitchFamily="34" charset="77"/>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4</a:t>
            </a:fld>
            <a:endParaRPr kumimoji="0" lang="en-US" sz="1000" b="1" i="0" u="none" strike="noStrike" kern="1200" cap="none" spc="0" normalizeH="0" baseline="0" noProof="0" dirty="0">
              <a:ln>
                <a:noFill/>
              </a:ln>
              <a:solidFill>
                <a:srgbClr val="000000"/>
              </a:solidFill>
              <a:effectLst/>
              <a:uLnTx/>
              <a:uFillTx/>
              <a:latin typeface="Acumin Pro Semibold" panose="020B0504020202020204" pitchFamily="34" charset="77"/>
              <a:ea typeface="+mn-ea"/>
              <a:cs typeface="+mn-cs"/>
            </a:endParaRPr>
          </a:p>
        </p:txBody>
      </p:sp>
    </p:spTree>
    <p:extLst>
      <p:ext uri="{BB962C8B-B14F-4D97-AF65-F5344CB8AC3E}">
        <p14:creationId xmlns:p14="http://schemas.microsoft.com/office/powerpoint/2010/main" val="2363441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8373F-FEA2-4C4C-8603-70FB26155DB0}"/>
              </a:ext>
            </a:extLst>
          </p:cNvPr>
          <p:cNvSpPr>
            <a:spLocks noGrp="1"/>
          </p:cNvSpPr>
          <p:nvPr>
            <p:ph type="ctrTitle"/>
          </p:nvPr>
        </p:nvSpPr>
        <p:spPr/>
        <p:txBody>
          <a:bodyPr/>
          <a:lstStyle/>
          <a:p>
            <a:r>
              <a:rPr lang="en-US" dirty="0"/>
              <a:t>Business Office</a:t>
            </a:r>
          </a:p>
        </p:txBody>
      </p:sp>
      <p:sp>
        <p:nvSpPr>
          <p:cNvPr id="4" name="Text Placeholder 3">
            <a:extLst>
              <a:ext uri="{FF2B5EF4-FFF2-40B4-BE49-F238E27FC236}">
                <a16:creationId xmlns:a16="http://schemas.microsoft.com/office/drawing/2014/main" id="{A9D61C6C-4DEF-4E78-A28F-892A29F793D4}"/>
              </a:ext>
            </a:extLst>
          </p:cNvPr>
          <p:cNvSpPr>
            <a:spLocks noGrp="1"/>
          </p:cNvSpPr>
          <p:nvPr>
            <p:ph type="body" sz="quarter" idx="14"/>
          </p:nvPr>
        </p:nvSpPr>
        <p:spPr>
          <a:xfrm>
            <a:off x="1117214" y="1194265"/>
            <a:ext cx="6680552" cy="4768769"/>
          </a:xfrm>
        </p:spPr>
        <p:txBody>
          <a:bodyPr>
            <a:normAutofit/>
          </a:bodyPr>
          <a:lstStyle/>
          <a:p>
            <a:pPr marL="0" indent="0">
              <a:buNone/>
            </a:pPr>
            <a:r>
              <a:rPr lang="en-US" dirty="0"/>
              <a:t>Reach out to ME Business Office:</a:t>
            </a:r>
          </a:p>
          <a:p>
            <a:pPr marL="0" indent="0">
              <a:buNone/>
            </a:pPr>
            <a:r>
              <a:rPr lang="en-US" dirty="0">
                <a:hlinkClick r:id="rId2"/>
              </a:rPr>
              <a:t>mebo@groups.purdue.edu</a:t>
            </a:r>
            <a:r>
              <a:rPr lang="en-US" dirty="0"/>
              <a:t> </a:t>
            </a:r>
          </a:p>
          <a:p>
            <a:pPr marL="0" indent="0">
              <a:buNone/>
            </a:pPr>
            <a:endParaRPr lang="en-US" dirty="0"/>
          </a:p>
          <a:p>
            <a:pPr marL="0" indent="0">
              <a:buNone/>
            </a:pPr>
            <a:r>
              <a:rPr lang="en-US" dirty="0"/>
              <a:t>To check out a dept. credit card:</a:t>
            </a:r>
          </a:p>
          <a:p>
            <a:pPr marL="0" indent="0">
              <a:buNone/>
            </a:pPr>
            <a:r>
              <a:rPr lang="en-US" dirty="0"/>
              <a:t>Go to ME Room 2172</a:t>
            </a:r>
          </a:p>
          <a:p>
            <a:pPr marL="0" indent="0">
              <a:buNone/>
            </a:pPr>
            <a:endParaRPr lang="en-US" dirty="0"/>
          </a:p>
          <a:p>
            <a:pPr marL="0" indent="0">
              <a:buNone/>
            </a:pPr>
            <a:r>
              <a:rPr lang="en-US" dirty="0"/>
              <a:t>Payroll: </a:t>
            </a:r>
            <a:r>
              <a:rPr lang="en-US" dirty="0">
                <a:hlinkClick r:id="rId3"/>
              </a:rPr>
              <a:t>engremployment@purdue.edu</a:t>
            </a:r>
            <a:r>
              <a:rPr lang="en-US" dirty="0"/>
              <a:t> </a:t>
            </a:r>
          </a:p>
          <a:p>
            <a:pPr marL="0" indent="0">
              <a:buNone/>
            </a:pPr>
            <a:r>
              <a:rPr lang="en-US" dirty="0"/>
              <a:t>Purchasing/Ordering: </a:t>
            </a:r>
            <a:r>
              <a:rPr lang="en-US" dirty="0">
                <a:hlinkClick r:id="rId4"/>
              </a:rPr>
              <a:t>engrprocure@purdue.edu</a:t>
            </a:r>
            <a:r>
              <a:rPr lang="en-US" dirty="0"/>
              <a:t> </a:t>
            </a:r>
          </a:p>
          <a:p>
            <a:pPr marL="0" indent="0">
              <a:buNone/>
            </a:pPr>
            <a:r>
              <a:rPr lang="en-US" dirty="0"/>
              <a:t>Travel: </a:t>
            </a:r>
            <a:r>
              <a:rPr lang="en-US" dirty="0">
                <a:hlinkClick r:id="rId5"/>
              </a:rPr>
              <a:t>purduetravel@purdue.edu</a:t>
            </a:r>
            <a:r>
              <a:rPr lang="en-US" dirty="0"/>
              <a:t> </a:t>
            </a:r>
          </a:p>
          <a:p>
            <a:pPr marL="0" indent="0">
              <a:buNone/>
            </a:pPr>
            <a:r>
              <a:rPr lang="en-US" dirty="0"/>
              <a:t>Benefits: </a:t>
            </a:r>
            <a:r>
              <a:rPr lang="en-US" dirty="0">
                <a:hlinkClick r:id="rId6"/>
              </a:rPr>
              <a:t>hr@purdue.edu</a:t>
            </a:r>
            <a:endParaRPr lang="en-US" dirty="0"/>
          </a:p>
          <a:p>
            <a:pPr marL="0" indent="0">
              <a:buNone/>
            </a:pPr>
            <a:endParaRPr lang="en-US" dirty="0"/>
          </a:p>
          <a:p>
            <a:pPr marL="0" indent="0">
              <a:buNone/>
            </a:pPr>
            <a:r>
              <a:rPr lang="en-US" b="1" dirty="0"/>
              <a:t>Website: </a:t>
            </a:r>
            <a:r>
              <a:rPr lang="en-US" sz="1050" dirty="0">
                <a:hlinkClick r:id="rId7"/>
              </a:rPr>
              <a:t>https://engineering.purdue.edu/Engr/AboutUs/Administration/BusinessOffice</a:t>
            </a:r>
            <a:r>
              <a:rPr lang="en-US" sz="1050" dirty="0"/>
              <a:t> </a:t>
            </a:r>
          </a:p>
          <a:p>
            <a:endParaRPr lang="en-US" dirty="0"/>
          </a:p>
          <a:p>
            <a:pPr marL="0" indent="0">
              <a:buNone/>
            </a:pPr>
            <a:r>
              <a:rPr lang="en-US" dirty="0"/>
              <a:t>  </a:t>
            </a:r>
          </a:p>
          <a:p>
            <a:pPr marL="0" indent="0">
              <a:buNone/>
            </a:pPr>
            <a:endParaRPr lang="en-US" dirty="0"/>
          </a:p>
        </p:txBody>
      </p:sp>
      <p:sp>
        <p:nvSpPr>
          <p:cNvPr id="6" name="Date Placeholder 5">
            <a:extLst>
              <a:ext uri="{FF2B5EF4-FFF2-40B4-BE49-F238E27FC236}">
                <a16:creationId xmlns:a16="http://schemas.microsoft.com/office/drawing/2014/main" id="{8D4A0054-9B07-4066-80F9-57FDDA1C6D02}"/>
              </a:ext>
            </a:extLst>
          </p:cNvPr>
          <p:cNvSpPr>
            <a:spLocks noGrp="1"/>
          </p:cNvSpPr>
          <p:nvPr>
            <p:ph type="dt" sz="half" idx="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alpha val="70000"/>
                </a:srgbClr>
              </a:solidFill>
              <a:effectLst/>
              <a:uLnTx/>
              <a:uFillTx/>
              <a:latin typeface="Acumin Pro" panose="020B0504020202020204" pitchFamily="34" charset="77"/>
              <a:ea typeface="+mn-ea"/>
              <a:cs typeface="+mn-cs"/>
            </a:endParaRPr>
          </a:p>
        </p:txBody>
      </p:sp>
      <p:sp>
        <p:nvSpPr>
          <p:cNvPr id="7" name="Slide Number Placeholder 6">
            <a:extLst>
              <a:ext uri="{FF2B5EF4-FFF2-40B4-BE49-F238E27FC236}">
                <a16:creationId xmlns:a16="http://schemas.microsoft.com/office/drawing/2014/main" id="{61C496B7-631A-400E-A0A3-CD070ABE58AD}"/>
              </a:ext>
            </a:extLst>
          </p:cNvPr>
          <p:cNvSpPr>
            <a:spLocks noGrp="1"/>
          </p:cNvSpPr>
          <p:nvPr>
            <p:ph type="sldNum" sz="quarter" idx="4"/>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A7A6979-0714-4377-B894-6BE4C2D6E202}" type="slidenum">
              <a:rPr kumimoji="0" lang="en-US" sz="1000" b="1" i="0" u="none" strike="noStrike" kern="1200" cap="none" spc="0" normalizeH="0" baseline="0" noProof="0" smtClean="0">
                <a:ln>
                  <a:noFill/>
                </a:ln>
                <a:solidFill>
                  <a:srgbClr val="000000"/>
                </a:solidFill>
                <a:effectLst/>
                <a:uLnTx/>
                <a:uFillTx/>
                <a:latin typeface="Acumin Pro Semibold" panose="020B0504020202020204" pitchFamily="34" charset="77"/>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5</a:t>
            </a:fld>
            <a:endParaRPr kumimoji="0" lang="en-US" sz="1000" b="1" i="0" u="none" strike="noStrike" kern="1200" cap="none" spc="0" normalizeH="0" baseline="0" noProof="0" dirty="0">
              <a:ln>
                <a:noFill/>
              </a:ln>
              <a:solidFill>
                <a:srgbClr val="000000"/>
              </a:solidFill>
              <a:effectLst/>
              <a:uLnTx/>
              <a:uFillTx/>
              <a:latin typeface="Acumin Pro Semibold" panose="020B0504020202020204" pitchFamily="34" charset="77"/>
              <a:ea typeface="+mn-ea"/>
              <a:cs typeface="+mn-cs"/>
            </a:endParaRPr>
          </a:p>
        </p:txBody>
      </p:sp>
    </p:spTree>
    <p:extLst>
      <p:ext uri="{BB962C8B-B14F-4D97-AF65-F5344CB8AC3E}">
        <p14:creationId xmlns:p14="http://schemas.microsoft.com/office/powerpoint/2010/main" val="37199418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57B785B-7419-6444-8F7C-456DADFC9CDE}"/>
              </a:ext>
            </a:extLst>
          </p:cNvPr>
          <p:cNvSpPr>
            <a:spLocks noGrp="1"/>
          </p:cNvSpPr>
          <p:nvPr>
            <p:ph type="ctrTitle"/>
          </p:nvPr>
        </p:nvSpPr>
        <p:spPr/>
        <p:txBody>
          <a:bodyPr/>
          <a:lstStyle/>
          <a:p>
            <a:r>
              <a:rPr lang="en-US" dirty="0"/>
              <a:t>Summary of Degree Requirements</a:t>
            </a:r>
          </a:p>
        </p:txBody>
      </p:sp>
      <p:sp>
        <p:nvSpPr>
          <p:cNvPr id="4" name="Body Text">
            <a:extLst>
              <a:ext uri="{FF2B5EF4-FFF2-40B4-BE49-F238E27FC236}">
                <a16:creationId xmlns:a16="http://schemas.microsoft.com/office/drawing/2014/main" id="{1D37C11B-143A-F242-BB46-7995C2A2FD98}"/>
              </a:ext>
            </a:extLst>
          </p:cNvPr>
          <p:cNvSpPr>
            <a:spLocks noGrp="1"/>
          </p:cNvSpPr>
          <p:nvPr>
            <p:ph type="body" sz="quarter" idx="14"/>
          </p:nvPr>
        </p:nvSpPr>
        <p:spPr>
          <a:xfrm>
            <a:off x="846161" y="1251045"/>
            <a:ext cx="7567213" cy="4329139"/>
          </a:xfrm>
        </p:spPr>
        <p:txBody>
          <a:bodyPr>
            <a:normAutofit/>
          </a:bodyPr>
          <a:lstStyle/>
          <a:p>
            <a:pPr marL="0" lvl="0" indent="0">
              <a:buNone/>
            </a:pPr>
            <a:r>
              <a:rPr lang="en-US" b="1" dirty="0"/>
              <a:t>MS Thesis</a:t>
            </a:r>
          </a:p>
          <a:p>
            <a:r>
              <a:rPr lang="en-US" dirty="0"/>
              <a:t>21 credit hours of coursework, including 6 credits of applied math, with 3 credits from the Math dept</a:t>
            </a:r>
          </a:p>
          <a:p>
            <a:pPr lvl="0"/>
            <a:r>
              <a:rPr lang="en-US" dirty="0"/>
              <a:t>Minimum 9 credits of ME 698 research</a:t>
            </a:r>
          </a:p>
          <a:p>
            <a:pPr lvl="0"/>
            <a:r>
              <a:rPr lang="en-US" dirty="0"/>
              <a:t>Thesis</a:t>
            </a:r>
          </a:p>
          <a:p>
            <a:pPr marL="0" lvl="0" indent="0">
              <a:buNone/>
            </a:pPr>
            <a:endParaRPr lang="en-US" dirty="0"/>
          </a:p>
          <a:p>
            <a:pPr marL="0" lvl="0" indent="0">
              <a:buNone/>
            </a:pPr>
            <a:r>
              <a:rPr lang="en-US" b="1" dirty="0"/>
              <a:t>Traditional MS Non-thesis (exchange or online)</a:t>
            </a:r>
          </a:p>
          <a:p>
            <a:pPr lvl="0"/>
            <a:r>
              <a:rPr lang="en-US" dirty="0"/>
              <a:t>30 credit hours of coursework, including 6 credits of applied math, with 3 credits from Math dept</a:t>
            </a:r>
          </a:p>
          <a:p>
            <a:pPr lvl="0"/>
            <a:r>
              <a:rPr lang="en-US" dirty="0"/>
              <a:t>15 credits of </a:t>
            </a:r>
            <a:r>
              <a:rPr lang="en-US"/>
              <a:t>ME lecture courses</a:t>
            </a:r>
            <a:endParaRPr lang="en-US" dirty="0"/>
          </a:p>
          <a:p>
            <a:pPr lvl="0"/>
            <a:r>
              <a:rPr lang="en-US" dirty="0"/>
              <a:t>9 credits of tech electives</a:t>
            </a:r>
          </a:p>
          <a:p>
            <a:pPr marL="0" lvl="0" indent="0">
              <a:buNone/>
            </a:pPr>
            <a:endParaRPr lang="en-US" dirty="0"/>
          </a:p>
          <a:p>
            <a:pPr lvl="0"/>
            <a:endParaRPr lang="en-US" dirty="0"/>
          </a:p>
        </p:txBody>
      </p:sp>
      <p:sp>
        <p:nvSpPr>
          <p:cNvPr id="5" name="Date">
            <a:extLst>
              <a:ext uri="{FF2B5EF4-FFF2-40B4-BE49-F238E27FC236}">
                <a16:creationId xmlns:a16="http://schemas.microsoft.com/office/drawing/2014/main" id="{A89144A8-6334-C146-B40F-BF5885E42CD8}"/>
              </a:ext>
            </a:extLst>
          </p:cNvPr>
          <p:cNvSpPr>
            <a:spLocks noGrp="1"/>
          </p:cNvSpPr>
          <p:nvPr>
            <p:ph type="dt" sz="half" idx="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alpha val="70000"/>
                </a:srgbClr>
              </a:solidFill>
              <a:effectLst/>
              <a:uLnTx/>
              <a:uFillTx/>
              <a:latin typeface="Acumin Pro" panose="020B0504020202020204" pitchFamily="34" charset="77"/>
              <a:ea typeface="+mn-ea"/>
              <a:cs typeface="+mn-cs"/>
            </a:endParaRPr>
          </a:p>
        </p:txBody>
      </p:sp>
      <p:sp>
        <p:nvSpPr>
          <p:cNvPr id="6" name="Slide Number">
            <a:extLst>
              <a:ext uri="{FF2B5EF4-FFF2-40B4-BE49-F238E27FC236}">
                <a16:creationId xmlns:a16="http://schemas.microsoft.com/office/drawing/2014/main" id="{F12AC305-62D1-0B42-86B3-CE1813F5523B}"/>
              </a:ext>
            </a:extLst>
          </p:cNvPr>
          <p:cNvSpPr>
            <a:spLocks noGrp="1"/>
          </p:cNvSpPr>
          <p:nvPr>
            <p:ph type="sldNum" sz="quarter" idx="4"/>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A7A6979-0714-4377-B894-6BE4C2D6E202}" type="slidenum">
              <a:rPr kumimoji="0" lang="en-US" sz="1000" b="1" i="0" u="none" strike="noStrike" kern="1200" cap="none" spc="0" normalizeH="0" baseline="0" noProof="0" smtClean="0">
                <a:ln>
                  <a:noFill/>
                </a:ln>
                <a:solidFill>
                  <a:srgbClr val="000000"/>
                </a:solidFill>
                <a:effectLst/>
                <a:uLnTx/>
                <a:uFillTx/>
                <a:latin typeface="Acumin Pro Semibold" panose="020B0504020202020204" pitchFamily="34" charset="77"/>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a:t>
            </a:fld>
            <a:endParaRPr kumimoji="0" lang="en-US" sz="1000" b="1" i="0" u="none" strike="noStrike" kern="1200" cap="none" spc="0" normalizeH="0" baseline="0" noProof="0" dirty="0">
              <a:ln>
                <a:noFill/>
              </a:ln>
              <a:solidFill>
                <a:srgbClr val="000000"/>
              </a:solidFill>
              <a:effectLst/>
              <a:uLnTx/>
              <a:uFillTx/>
              <a:latin typeface="Acumin Pro Semibold" panose="020B0504020202020204" pitchFamily="34" charset="77"/>
              <a:ea typeface="+mn-ea"/>
              <a:cs typeface="+mn-cs"/>
            </a:endParaRPr>
          </a:p>
        </p:txBody>
      </p:sp>
    </p:spTree>
    <p:extLst>
      <p:ext uri="{BB962C8B-B14F-4D97-AF65-F5344CB8AC3E}">
        <p14:creationId xmlns:p14="http://schemas.microsoft.com/office/powerpoint/2010/main" val="11401900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7C301-CFD0-70E7-7395-D01284C17720}"/>
              </a:ext>
            </a:extLst>
          </p:cNvPr>
          <p:cNvSpPr>
            <a:spLocks noGrp="1"/>
          </p:cNvSpPr>
          <p:nvPr>
            <p:ph type="ctrTitle"/>
          </p:nvPr>
        </p:nvSpPr>
        <p:spPr/>
        <p:txBody>
          <a:bodyPr/>
          <a:lstStyle/>
          <a:p>
            <a:r>
              <a:rPr kumimoji="0" lang="en-US" sz="3600" b="1" i="1" u="none" strike="noStrike" kern="1200" cap="none" spc="0" normalizeH="0" baseline="0" noProof="0" dirty="0">
                <a:ln>
                  <a:noFill/>
                </a:ln>
                <a:solidFill>
                  <a:srgbClr val="C9B991"/>
                </a:solidFill>
                <a:effectLst/>
                <a:uLnTx/>
                <a:uFillTx/>
                <a:latin typeface="Acumin Pro ExtraCondensed" panose="020B0508020202020204" pitchFamily="34" charset="77"/>
                <a:ea typeface="+mj-ea"/>
                <a:cs typeface="+mj-cs"/>
              </a:rPr>
              <a:t>Summary of Degree Requirements</a:t>
            </a:r>
            <a:endParaRPr lang="en-US" dirty="0"/>
          </a:p>
        </p:txBody>
      </p:sp>
      <p:sp>
        <p:nvSpPr>
          <p:cNvPr id="4" name="Text Placeholder 3">
            <a:extLst>
              <a:ext uri="{FF2B5EF4-FFF2-40B4-BE49-F238E27FC236}">
                <a16:creationId xmlns:a16="http://schemas.microsoft.com/office/drawing/2014/main" id="{24EBD34F-458F-7CA4-9A64-1FFA5FCB03AE}"/>
              </a:ext>
            </a:extLst>
          </p:cNvPr>
          <p:cNvSpPr>
            <a:spLocks noGrp="1"/>
          </p:cNvSpPr>
          <p:nvPr>
            <p:ph type="body" sz="quarter" idx="14"/>
          </p:nvPr>
        </p:nvSpPr>
        <p:spPr>
          <a:xfrm>
            <a:off x="791110" y="1304818"/>
            <a:ext cx="7589797" cy="4417888"/>
          </a:xfrm>
        </p:spPr>
        <p:txBody>
          <a:bodyPr>
            <a:normAutofit/>
          </a:bodyPr>
          <a:lstStyle/>
          <a:p>
            <a:pPr marL="0" marR="0" lvl="0" indent="0" algn="l" defTabSz="457200" rtl="0" eaLnBrk="1" fontAlgn="auto" latinLnBrk="0" hangingPunct="1">
              <a:lnSpc>
                <a:spcPct val="100000"/>
              </a:lnSpc>
              <a:spcBef>
                <a:spcPts val="0"/>
              </a:spcBef>
              <a:spcAft>
                <a:spcPts val="0"/>
              </a:spcAft>
              <a:buClrTx/>
              <a:buSzTx/>
              <a:buFont typeface="Wingdings" charset="2"/>
              <a:buNone/>
              <a:tabLst/>
              <a:defRPr/>
            </a:pPr>
            <a:r>
              <a:rPr kumimoji="0" lang="en-US" sz="1700" b="1" i="0" u="none" strike="noStrike" kern="1200" cap="none" spc="0" normalizeH="0" baseline="0" noProof="0" dirty="0">
                <a:ln>
                  <a:noFill/>
                </a:ln>
                <a:solidFill>
                  <a:srgbClr val="000000"/>
                </a:solidFill>
                <a:effectLst/>
                <a:uLnTx/>
                <a:uFillTx/>
                <a:latin typeface="Acumin Pro" panose="020B0504020202020204" pitchFamily="34" charset="77"/>
                <a:ea typeface="+mn-ea"/>
                <a:cs typeface="+mn-cs"/>
              </a:rPr>
              <a:t>Professional Master’s (PMP)</a:t>
            </a:r>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kumimoji="0" lang="en-US" sz="1700" b="0" i="0" u="none" strike="noStrike" kern="1200" cap="none" spc="0" normalizeH="0" baseline="0" noProof="0" dirty="0">
                <a:ln>
                  <a:noFill/>
                </a:ln>
                <a:solidFill>
                  <a:srgbClr val="000000"/>
                </a:solidFill>
                <a:effectLst/>
                <a:uLnTx/>
                <a:uFillTx/>
                <a:latin typeface="Acumin Pro" panose="020B0504020202020204" pitchFamily="34" charset="77"/>
                <a:ea typeface="+mn-ea"/>
                <a:cs typeface="+mn-cs"/>
              </a:rPr>
              <a:t>30 credit hours of coursework, including 3 credits of applied math</a:t>
            </a:r>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kumimoji="0" lang="en-US" sz="1700" b="0" i="0" u="none" strike="noStrike" kern="1200" cap="none" spc="0" normalizeH="0" baseline="0" noProof="0" dirty="0">
                <a:ln>
                  <a:noFill/>
                </a:ln>
                <a:solidFill>
                  <a:srgbClr val="000000"/>
                </a:solidFill>
                <a:effectLst/>
                <a:uLnTx/>
                <a:uFillTx/>
                <a:latin typeface="Acumin Pro" panose="020B0504020202020204" pitchFamily="34" charset="77"/>
                <a:ea typeface="+mn-ea"/>
                <a:cs typeface="+mn-cs"/>
              </a:rPr>
              <a:t>9 credits in professional development area</a:t>
            </a:r>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kumimoji="0" lang="en-US" sz="1700" b="0" i="0" u="none" strike="noStrike" kern="1200" cap="none" spc="0" normalizeH="0" baseline="0" noProof="0" dirty="0">
                <a:ln>
                  <a:noFill/>
                </a:ln>
                <a:solidFill>
                  <a:srgbClr val="000000"/>
                </a:solidFill>
                <a:effectLst/>
                <a:uLnTx/>
                <a:uFillTx/>
                <a:latin typeface="Acumin Pro" panose="020B0504020202020204" pitchFamily="34" charset="77"/>
                <a:ea typeface="+mn-ea"/>
                <a:cs typeface="+mn-cs"/>
              </a:rPr>
              <a:t>12 credits of ME lectures</a:t>
            </a:r>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kumimoji="0" lang="en-US" sz="1700" b="0" i="0" u="none" strike="noStrike" kern="1200" cap="none" spc="0" normalizeH="0" baseline="0" noProof="0" dirty="0">
                <a:ln>
                  <a:noFill/>
                </a:ln>
                <a:solidFill>
                  <a:srgbClr val="000000"/>
                </a:solidFill>
                <a:effectLst/>
                <a:uLnTx/>
                <a:uFillTx/>
                <a:latin typeface="Acumin Pro" panose="020B0504020202020204" pitchFamily="34" charset="77"/>
                <a:ea typeface="+mn-ea"/>
                <a:cs typeface="+mn-cs"/>
              </a:rPr>
              <a:t>6 credits of tech electives</a:t>
            </a:r>
          </a:p>
          <a:p>
            <a:pPr marL="0" marR="0" lvl="0" indent="0" algn="l" defTabSz="457200" rtl="0" eaLnBrk="1" fontAlgn="auto" latinLnBrk="0" hangingPunct="1">
              <a:lnSpc>
                <a:spcPct val="100000"/>
              </a:lnSpc>
              <a:spcBef>
                <a:spcPts val="0"/>
              </a:spcBef>
              <a:spcAft>
                <a:spcPts val="0"/>
              </a:spcAft>
              <a:buClrTx/>
              <a:buSzTx/>
              <a:buFont typeface="Wingdings" charset="2"/>
              <a:buNone/>
              <a:tabLst/>
              <a:defRPr/>
            </a:pPr>
            <a:endParaRPr kumimoji="0" lang="en-US" sz="1700" b="1" i="0" u="none" strike="noStrike" kern="1200" cap="none" spc="0" normalizeH="0" baseline="0" noProof="0" dirty="0">
              <a:ln>
                <a:noFill/>
              </a:ln>
              <a:solidFill>
                <a:srgbClr val="000000"/>
              </a:solidFill>
              <a:effectLst/>
              <a:uLnTx/>
              <a:uFillTx/>
              <a:latin typeface="Acumin Pro" panose="020B0504020202020204" pitchFamily="34" charset="77"/>
              <a:ea typeface="+mn-ea"/>
              <a:cs typeface="+mn-cs"/>
            </a:endParaRPr>
          </a:p>
          <a:p>
            <a:pPr marL="0" marR="0" lvl="0" indent="0" algn="l" defTabSz="457200" rtl="0" eaLnBrk="1" fontAlgn="auto" latinLnBrk="0" hangingPunct="1">
              <a:lnSpc>
                <a:spcPct val="100000"/>
              </a:lnSpc>
              <a:spcBef>
                <a:spcPts val="0"/>
              </a:spcBef>
              <a:spcAft>
                <a:spcPts val="0"/>
              </a:spcAft>
              <a:buClrTx/>
              <a:buSzTx/>
              <a:buFont typeface="Wingdings" charset="2"/>
              <a:buNone/>
              <a:tabLst/>
              <a:defRPr/>
            </a:pPr>
            <a:r>
              <a:rPr kumimoji="0" lang="en-US" sz="1700" b="1" i="0" u="none" strike="noStrike" kern="1200" cap="none" spc="0" normalizeH="0" baseline="0" noProof="0" dirty="0">
                <a:ln>
                  <a:noFill/>
                </a:ln>
                <a:solidFill>
                  <a:srgbClr val="000000"/>
                </a:solidFill>
                <a:effectLst/>
                <a:uLnTx/>
                <a:uFillTx/>
                <a:latin typeface="Acumin Pro" panose="020B0504020202020204" pitchFamily="34" charset="77"/>
                <a:ea typeface="+mn-ea"/>
                <a:cs typeface="+mn-cs"/>
              </a:rPr>
              <a:t>Motorsports Engineering Professional Master’s (Indy)</a:t>
            </a:r>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kumimoji="0" lang="en-US" sz="1700" b="0" i="0" u="none" strike="noStrike" kern="1200" cap="none" spc="0" normalizeH="0" baseline="0" noProof="0" dirty="0">
                <a:ln>
                  <a:noFill/>
                </a:ln>
                <a:solidFill>
                  <a:srgbClr val="000000"/>
                </a:solidFill>
                <a:effectLst/>
                <a:uLnTx/>
                <a:uFillTx/>
                <a:latin typeface="Acumin Pro" panose="020B0504020202020204" pitchFamily="34" charset="77"/>
                <a:ea typeface="+mn-ea"/>
                <a:cs typeface="+mn-cs"/>
              </a:rPr>
              <a:t>30 credit hours of coursework, including 3 credits of applied math</a:t>
            </a:r>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kumimoji="0" lang="en-US" sz="1700" b="0" i="0" u="none" strike="noStrike" kern="1200" cap="none" spc="0" normalizeH="0" baseline="0" noProof="0" dirty="0">
                <a:ln>
                  <a:noFill/>
                </a:ln>
                <a:solidFill>
                  <a:srgbClr val="000000"/>
                </a:solidFill>
                <a:effectLst/>
                <a:uLnTx/>
                <a:uFillTx/>
                <a:latin typeface="Acumin Pro" panose="020B0504020202020204" pitchFamily="34" charset="77"/>
                <a:ea typeface="+mn-ea"/>
                <a:cs typeface="+mn-cs"/>
              </a:rPr>
              <a:t>9 credits in professional development area</a:t>
            </a:r>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kumimoji="0" lang="en-US" sz="1700" b="0" i="0" u="none" strike="noStrike" kern="1200" cap="none" spc="0" normalizeH="0" baseline="0" noProof="0" dirty="0">
                <a:ln>
                  <a:noFill/>
                </a:ln>
                <a:solidFill>
                  <a:srgbClr val="000000"/>
                </a:solidFill>
                <a:effectLst/>
                <a:uLnTx/>
                <a:uFillTx/>
                <a:latin typeface="Acumin Pro" panose="020B0504020202020204" pitchFamily="34" charset="77"/>
                <a:ea typeface="+mn-ea"/>
                <a:cs typeface="+mn-cs"/>
              </a:rPr>
              <a:t>12 credits of core motorsports engineering courses</a:t>
            </a:r>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kumimoji="0" lang="en-US" sz="1700" b="0" i="0" u="none" strike="noStrike" kern="1200" cap="none" spc="0" normalizeH="0" baseline="0" noProof="0" dirty="0">
                <a:ln>
                  <a:noFill/>
                </a:ln>
                <a:solidFill>
                  <a:srgbClr val="000000"/>
                </a:solidFill>
                <a:effectLst/>
                <a:uLnTx/>
                <a:uFillTx/>
                <a:latin typeface="Acumin Pro" panose="020B0504020202020204" pitchFamily="34" charset="77"/>
                <a:ea typeface="+mn-ea"/>
                <a:cs typeface="+mn-cs"/>
              </a:rPr>
              <a:t>6 credits of tech electives</a:t>
            </a:r>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endParaRPr kumimoji="0" lang="en-US" sz="1700" b="0" i="0" u="none" strike="noStrike" kern="1200" cap="none" spc="0" normalizeH="0" baseline="0" noProof="0" dirty="0">
              <a:ln>
                <a:noFill/>
              </a:ln>
              <a:solidFill>
                <a:srgbClr val="000000"/>
              </a:solidFill>
              <a:effectLst/>
              <a:uLnTx/>
              <a:uFillTx/>
              <a:latin typeface="Acumin Pro" panose="020B0504020202020204" pitchFamily="34" charset="77"/>
              <a:ea typeface="+mn-ea"/>
              <a:cs typeface="+mn-cs"/>
            </a:endParaRPr>
          </a:p>
          <a:p>
            <a:pPr marL="0" marR="0" lvl="0" indent="0" algn="l" defTabSz="457200" rtl="0" eaLnBrk="1" fontAlgn="auto" latinLnBrk="0" hangingPunct="1">
              <a:lnSpc>
                <a:spcPct val="100000"/>
              </a:lnSpc>
              <a:spcBef>
                <a:spcPts val="0"/>
              </a:spcBef>
              <a:spcAft>
                <a:spcPts val="0"/>
              </a:spcAft>
              <a:buClrTx/>
              <a:buSzTx/>
              <a:buFont typeface="Wingdings" charset="2"/>
              <a:buNone/>
              <a:tabLst/>
              <a:defRPr/>
            </a:pPr>
            <a:r>
              <a:rPr kumimoji="0" lang="en-US" sz="1700" b="1" i="0" u="none" strike="noStrike" kern="1200" cap="none" spc="0" normalizeH="0" baseline="0" noProof="0" dirty="0">
                <a:ln>
                  <a:noFill/>
                </a:ln>
                <a:solidFill>
                  <a:srgbClr val="000000"/>
                </a:solidFill>
                <a:effectLst/>
                <a:uLnTx/>
                <a:uFillTx/>
                <a:latin typeface="Acumin Pro" panose="020B0504020202020204" pitchFamily="34" charset="77"/>
                <a:ea typeface="+mn-ea"/>
                <a:cs typeface="+mn-cs"/>
              </a:rPr>
              <a:t>Sports Engineering Professional Master’s (Indy)</a:t>
            </a:r>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kumimoji="0" lang="en-US" sz="1700" b="0" i="0" u="none" strike="noStrike" kern="1200" cap="none" spc="0" normalizeH="0" baseline="0" noProof="0" dirty="0">
                <a:ln>
                  <a:noFill/>
                </a:ln>
                <a:solidFill>
                  <a:srgbClr val="000000"/>
                </a:solidFill>
                <a:effectLst/>
                <a:uLnTx/>
                <a:uFillTx/>
                <a:latin typeface="Acumin Pro" panose="020B0504020202020204" pitchFamily="34" charset="77"/>
                <a:ea typeface="+mn-ea"/>
                <a:cs typeface="+mn-cs"/>
              </a:rPr>
              <a:t>30 credit hours of coursework, including 3 credits of applied math</a:t>
            </a:r>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kumimoji="0" lang="en-US" sz="1700" b="0" i="0" u="none" strike="noStrike" kern="1200" cap="none" spc="0" normalizeH="0" baseline="0" noProof="0" dirty="0">
                <a:ln>
                  <a:noFill/>
                </a:ln>
                <a:solidFill>
                  <a:srgbClr val="000000"/>
                </a:solidFill>
                <a:effectLst/>
                <a:uLnTx/>
                <a:uFillTx/>
                <a:latin typeface="Acumin Pro" panose="020B0504020202020204" pitchFamily="34" charset="77"/>
                <a:ea typeface="+mn-ea"/>
                <a:cs typeface="+mn-cs"/>
              </a:rPr>
              <a:t>9 credits in professional development area</a:t>
            </a:r>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kumimoji="0" lang="en-US" sz="1700" b="0" i="0" u="none" strike="noStrike" kern="1200" cap="none" spc="0" normalizeH="0" baseline="0" noProof="0" dirty="0">
                <a:ln>
                  <a:noFill/>
                </a:ln>
                <a:solidFill>
                  <a:srgbClr val="000000"/>
                </a:solidFill>
                <a:effectLst/>
                <a:uLnTx/>
                <a:uFillTx/>
                <a:latin typeface="Acumin Pro" panose="020B0504020202020204" pitchFamily="34" charset="77"/>
                <a:ea typeface="+mn-ea"/>
                <a:cs typeface="+mn-cs"/>
              </a:rPr>
              <a:t>12 credits of core sports engineering courses</a:t>
            </a:r>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kumimoji="0" lang="en-US" sz="1700" b="0" i="0" u="none" strike="noStrike" kern="1200" cap="none" spc="0" normalizeH="0" baseline="0" noProof="0" dirty="0">
                <a:ln>
                  <a:noFill/>
                </a:ln>
                <a:solidFill>
                  <a:srgbClr val="000000"/>
                </a:solidFill>
                <a:effectLst/>
                <a:uLnTx/>
                <a:uFillTx/>
                <a:latin typeface="Acumin Pro" panose="020B0504020202020204" pitchFamily="34" charset="77"/>
                <a:ea typeface="+mn-ea"/>
                <a:cs typeface="+mn-cs"/>
              </a:rPr>
              <a:t>6 credits of tech electives</a:t>
            </a:r>
          </a:p>
          <a:p>
            <a:endParaRPr lang="en-US" dirty="0"/>
          </a:p>
        </p:txBody>
      </p:sp>
      <p:sp>
        <p:nvSpPr>
          <p:cNvPr id="5" name="Date Placeholder 4">
            <a:extLst>
              <a:ext uri="{FF2B5EF4-FFF2-40B4-BE49-F238E27FC236}">
                <a16:creationId xmlns:a16="http://schemas.microsoft.com/office/drawing/2014/main" id="{FB6D20AA-2B1E-61AD-1FD6-EAE96F4271FE}"/>
              </a:ext>
            </a:extLst>
          </p:cNvPr>
          <p:cNvSpPr>
            <a:spLocks noGrp="1"/>
          </p:cNvSpPr>
          <p:nvPr>
            <p:ph type="dt" sz="half" idx="2"/>
          </p:nvPr>
        </p:nvSpPr>
        <p:spPr/>
        <p:txBody>
          <a:bodyPr/>
          <a:lstStyle/>
          <a:p>
            <a:endParaRPr lang="en-US" dirty="0"/>
          </a:p>
        </p:txBody>
      </p:sp>
      <p:sp>
        <p:nvSpPr>
          <p:cNvPr id="6" name="Slide Number Placeholder 5">
            <a:extLst>
              <a:ext uri="{FF2B5EF4-FFF2-40B4-BE49-F238E27FC236}">
                <a16:creationId xmlns:a16="http://schemas.microsoft.com/office/drawing/2014/main" id="{B4FC7EA1-E47E-D3F0-1570-3C759F1967D8}"/>
              </a:ext>
            </a:extLst>
          </p:cNvPr>
          <p:cNvSpPr>
            <a:spLocks noGrp="1"/>
          </p:cNvSpPr>
          <p:nvPr>
            <p:ph type="sldNum" sz="quarter" idx="4"/>
          </p:nvPr>
        </p:nvSpPr>
        <p:spPr/>
        <p:txBody>
          <a:bodyPr/>
          <a:lstStyle/>
          <a:p>
            <a:fld id="{8A7A6979-0714-4377-B894-6BE4C2D6E202}" type="slidenum">
              <a:rPr lang="en-US" smtClean="0"/>
              <a:pPr/>
              <a:t>7</a:t>
            </a:fld>
            <a:endParaRPr lang="en-US" dirty="0"/>
          </a:p>
        </p:txBody>
      </p:sp>
    </p:spTree>
    <p:extLst>
      <p:ext uri="{BB962C8B-B14F-4D97-AF65-F5344CB8AC3E}">
        <p14:creationId xmlns:p14="http://schemas.microsoft.com/office/powerpoint/2010/main" val="1694944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57B785B-7419-6444-8F7C-456DADFC9CDE}"/>
              </a:ext>
            </a:extLst>
          </p:cNvPr>
          <p:cNvSpPr>
            <a:spLocks noGrp="1"/>
          </p:cNvSpPr>
          <p:nvPr>
            <p:ph type="ctrTitle"/>
          </p:nvPr>
        </p:nvSpPr>
        <p:spPr/>
        <p:txBody>
          <a:bodyPr/>
          <a:lstStyle/>
          <a:p>
            <a:r>
              <a:rPr lang="en-US" dirty="0"/>
              <a:t>Summary of Degree Requirements</a:t>
            </a:r>
          </a:p>
        </p:txBody>
      </p:sp>
      <p:sp>
        <p:nvSpPr>
          <p:cNvPr id="4" name="Body Text">
            <a:extLst>
              <a:ext uri="{FF2B5EF4-FFF2-40B4-BE49-F238E27FC236}">
                <a16:creationId xmlns:a16="http://schemas.microsoft.com/office/drawing/2014/main" id="{1D37C11B-143A-F242-BB46-7995C2A2FD98}"/>
              </a:ext>
            </a:extLst>
          </p:cNvPr>
          <p:cNvSpPr>
            <a:spLocks noGrp="1"/>
          </p:cNvSpPr>
          <p:nvPr>
            <p:ph type="body" sz="quarter" idx="14"/>
          </p:nvPr>
        </p:nvSpPr>
        <p:spPr>
          <a:xfrm>
            <a:off x="846161" y="1251046"/>
            <a:ext cx="7567213" cy="4123032"/>
          </a:xfrm>
        </p:spPr>
        <p:txBody>
          <a:bodyPr>
            <a:normAutofit/>
          </a:bodyPr>
          <a:lstStyle/>
          <a:p>
            <a:pPr marL="0" lvl="0" indent="0">
              <a:buNone/>
            </a:pPr>
            <a:r>
              <a:rPr lang="en-US" b="1" dirty="0"/>
              <a:t>PhD:</a:t>
            </a:r>
          </a:p>
          <a:p>
            <a:r>
              <a:rPr lang="en-US" dirty="0"/>
              <a:t>At least a total of 90 course and research credit hours </a:t>
            </a:r>
          </a:p>
          <a:p>
            <a:pPr lvl="0"/>
            <a:r>
              <a:rPr lang="en-US" dirty="0"/>
              <a:t>15 credits of coursework, including 9 credits of applied math, with 6 credits from the Math dept. A 600-level lecture needed</a:t>
            </a:r>
          </a:p>
          <a:p>
            <a:r>
              <a:rPr lang="en-US" dirty="0"/>
              <a:t>ME 699 research</a:t>
            </a:r>
          </a:p>
          <a:p>
            <a:r>
              <a:rPr lang="en-US" dirty="0"/>
              <a:t>Dissertation </a:t>
            </a:r>
          </a:p>
          <a:p>
            <a:pPr marL="0" lvl="0" indent="0">
              <a:buNone/>
            </a:pPr>
            <a:endParaRPr lang="en-US" dirty="0"/>
          </a:p>
          <a:p>
            <a:pPr marL="0" lvl="0" indent="0">
              <a:buNone/>
            </a:pPr>
            <a:r>
              <a:rPr lang="en-US" b="1" dirty="0"/>
              <a:t>Direct PhD (D-PhD):</a:t>
            </a:r>
          </a:p>
          <a:p>
            <a:r>
              <a:rPr lang="en-US" dirty="0"/>
              <a:t>At least a total of 90 course and research credit hours</a:t>
            </a:r>
          </a:p>
          <a:p>
            <a:pPr lvl="0"/>
            <a:r>
              <a:rPr lang="en-US" dirty="0"/>
              <a:t>36 credits of coursework, including 9 credits of applied math, with 6 credits from the Math dept. A 600-level lecture needed</a:t>
            </a:r>
          </a:p>
          <a:p>
            <a:pPr lvl="0"/>
            <a:r>
              <a:rPr lang="en-US" dirty="0"/>
              <a:t>ME 699 research</a:t>
            </a:r>
          </a:p>
          <a:p>
            <a:pPr lvl="0"/>
            <a:r>
              <a:rPr lang="en-US" dirty="0"/>
              <a:t>Dissertation</a:t>
            </a:r>
          </a:p>
          <a:p>
            <a:pPr marL="0" lvl="0" indent="0">
              <a:buNone/>
            </a:pPr>
            <a:endParaRPr lang="en-US" dirty="0"/>
          </a:p>
          <a:p>
            <a:pPr marL="0" lvl="0" indent="0">
              <a:buNone/>
            </a:pPr>
            <a:r>
              <a:rPr lang="en-US" dirty="0"/>
              <a:t>Read </a:t>
            </a:r>
            <a:r>
              <a:rPr lang="en-US" dirty="0">
                <a:hlinkClick r:id="rId2"/>
              </a:rPr>
              <a:t>Degree Requirement </a:t>
            </a:r>
            <a:r>
              <a:rPr lang="en-US" dirty="0"/>
              <a:t>webpage for details!</a:t>
            </a:r>
          </a:p>
          <a:p>
            <a:pPr marL="0" lvl="0" indent="0">
              <a:buNone/>
            </a:pPr>
            <a:endParaRPr lang="en-US" dirty="0"/>
          </a:p>
          <a:p>
            <a:pPr marL="0" lvl="0" indent="0">
              <a:buNone/>
            </a:pPr>
            <a:endParaRPr lang="en-US" dirty="0"/>
          </a:p>
          <a:p>
            <a:pPr lvl="0"/>
            <a:endParaRPr lang="en-US" dirty="0"/>
          </a:p>
        </p:txBody>
      </p:sp>
      <p:sp>
        <p:nvSpPr>
          <p:cNvPr id="5" name="Date">
            <a:extLst>
              <a:ext uri="{FF2B5EF4-FFF2-40B4-BE49-F238E27FC236}">
                <a16:creationId xmlns:a16="http://schemas.microsoft.com/office/drawing/2014/main" id="{A89144A8-6334-C146-B40F-BF5885E42CD8}"/>
              </a:ext>
            </a:extLst>
          </p:cNvPr>
          <p:cNvSpPr>
            <a:spLocks noGrp="1"/>
          </p:cNvSpPr>
          <p:nvPr>
            <p:ph type="dt" sz="half" idx="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alpha val="70000"/>
                </a:srgbClr>
              </a:solidFill>
              <a:effectLst/>
              <a:uLnTx/>
              <a:uFillTx/>
              <a:latin typeface="Acumin Pro" panose="020B0504020202020204" pitchFamily="34" charset="77"/>
              <a:ea typeface="+mn-ea"/>
              <a:cs typeface="+mn-cs"/>
            </a:endParaRPr>
          </a:p>
        </p:txBody>
      </p:sp>
      <p:sp>
        <p:nvSpPr>
          <p:cNvPr id="6" name="Slide Number">
            <a:extLst>
              <a:ext uri="{FF2B5EF4-FFF2-40B4-BE49-F238E27FC236}">
                <a16:creationId xmlns:a16="http://schemas.microsoft.com/office/drawing/2014/main" id="{F12AC305-62D1-0B42-86B3-CE1813F5523B}"/>
              </a:ext>
            </a:extLst>
          </p:cNvPr>
          <p:cNvSpPr>
            <a:spLocks noGrp="1"/>
          </p:cNvSpPr>
          <p:nvPr>
            <p:ph type="sldNum" sz="quarter" idx="4"/>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A7A6979-0714-4377-B894-6BE4C2D6E202}" type="slidenum">
              <a:rPr kumimoji="0" lang="en-US" sz="1000" b="1" i="0" u="none" strike="noStrike" kern="1200" cap="none" spc="0" normalizeH="0" baseline="0" noProof="0" smtClean="0">
                <a:ln>
                  <a:noFill/>
                </a:ln>
                <a:solidFill>
                  <a:srgbClr val="000000"/>
                </a:solidFill>
                <a:effectLst/>
                <a:uLnTx/>
                <a:uFillTx/>
                <a:latin typeface="Acumin Pro Semibold" panose="020B0504020202020204" pitchFamily="34" charset="77"/>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8</a:t>
            </a:fld>
            <a:endParaRPr kumimoji="0" lang="en-US" sz="1000" b="1" i="0" u="none" strike="noStrike" kern="1200" cap="none" spc="0" normalizeH="0" baseline="0" noProof="0" dirty="0">
              <a:ln>
                <a:noFill/>
              </a:ln>
              <a:solidFill>
                <a:srgbClr val="000000"/>
              </a:solidFill>
              <a:effectLst/>
              <a:uLnTx/>
              <a:uFillTx/>
              <a:latin typeface="Acumin Pro Semibold" panose="020B0504020202020204" pitchFamily="34" charset="77"/>
              <a:ea typeface="+mn-ea"/>
              <a:cs typeface="+mn-cs"/>
            </a:endParaRPr>
          </a:p>
        </p:txBody>
      </p:sp>
    </p:spTree>
    <p:extLst>
      <p:ext uri="{BB962C8B-B14F-4D97-AF65-F5344CB8AC3E}">
        <p14:creationId xmlns:p14="http://schemas.microsoft.com/office/powerpoint/2010/main" val="12737842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57B785B-7419-6444-8F7C-456DADFC9CDE}"/>
              </a:ext>
            </a:extLst>
          </p:cNvPr>
          <p:cNvSpPr>
            <a:spLocks noGrp="1"/>
          </p:cNvSpPr>
          <p:nvPr>
            <p:ph type="ctrTitle"/>
          </p:nvPr>
        </p:nvSpPr>
        <p:spPr/>
        <p:txBody>
          <a:bodyPr/>
          <a:lstStyle/>
          <a:p>
            <a:r>
              <a:rPr lang="en-US" dirty="0"/>
              <a:t>Course Registration</a:t>
            </a:r>
          </a:p>
        </p:txBody>
      </p:sp>
      <p:sp>
        <p:nvSpPr>
          <p:cNvPr id="4" name="Body Text">
            <a:extLst>
              <a:ext uri="{FF2B5EF4-FFF2-40B4-BE49-F238E27FC236}">
                <a16:creationId xmlns:a16="http://schemas.microsoft.com/office/drawing/2014/main" id="{1D37C11B-143A-F242-BB46-7995C2A2FD98}"/>
              </a:ext>
            </a:extLst>
          </p:cNvPr>
          <p:cNvSpPr>
            <a:spLocks noGrp="1"/>
          </p:cNvSpPr>
          <p:nvPr>
            <p:ph type="body" sz="quarter" idx="14"/>
          </p:nvPr>
        </p:nvSpPr>
        <p:spPr>
          <a:xfrm>
            <a:off x="846161" y="1251045"/>
            <a:ext cx="7649657" cy="4790940"/>
          </a:xfrm>
        </p:spPr>
        <p:txBody>
          <a:bodyPr>
            <a:normAutofit fontScale="92500" lnSpcReduction="10000"/>
          </a:bodyPr>
          <a:lstStyle/>
          <a:p>
            <a:pPr marL="0" lvl="0" indent="0">
              <a:buNone/>
            </a:pPr>
            <a:r>
              <a:rPr lang="en-US" b="1" dirty="0"/>
              <a:t>Registration Holds</a:t>
            </a:r>
          </a:p>
          <a:p>
            <a:pPr marL="0" indent="0">
              <a:buNone/>
            </a:pPr>
            <a:r>
              <a:rPr lang="en-US" dirty="0"/>
              <a:t>Financial responsibility, emergency contact, respect boundaries, </a:t>
            </a:r>
            <a:r>
              <a:rPr lang="en-US" dirty="0">
                <a:hlinkClick r:id="rId2"/>
              </a:rPr>
              <a:t>immunization</a:t>
            </a:r>
            <a:r>
              <a:rPr lang="en-US" dirty="0"/>
              <a:t>, final transcripts, ISS training, etc.</a:t>
            </a:r>
          </a:p>
          <a:p>
            <a:pPr marL="0" lvl="0" indent="0">
              <a:buNone/>
            </a:pPr>
            <a:endParaRPr lang="en-US" b="1" dirty="0"/>
          </a:p>
          <a:p>
            <a:pPr marL="0" lvl="0" indent="0">
              <a:buNone/>
            </a:pPr>
            <a:r>
              <a:rPr lang="en-US" b="1" dirty="0"/>
              <a:t>Full-time Requirement:</a:t>
            </a:r>
          </a:p>
          <a:p>
            <a:pPr lvl="0"/>
            <a:r>
              <a:rPr lang="en-US" dirty="0"/>
              <a:t>All students must register full time (minimum 8 credits for spring/fall, maximum 3 credits online)</a:t>
            </a:r>
          </a:p>
          <a:p>
            <a:pPr lvl="0"/>
            <a:r>
              <a:rPr lang="en-US" dirty="0"/>
              <a:t>Summer registration is not required unless you are funded (minimum 6 credits for summer)</a:t>
            </a:r>
          </a:p>
          <a:p>
            <a:pPr lvl="0"/>
            <a:endParaRPr lang="en-US" dirty="0"/>
          </a:p>
          <a:p>
            <a:pPr marL="0" lvl="0" indent="0">
              <a:buNone/>
            </a:pPr>
            <a:r>
              <a:rPr lang="en-US" b="1" dirty="0"/>
              <a:t>Typical Load &amp; Course Selection:</a:t>
            </a:r>
          </a:p>
          <a:p>
            <a:pPr lvl="0"/>
            <a:r>
              <a:rPr lang="en-US" dirty="0"/>
              <a:t>2-3 courses plus RA/TA, up to 4 courses without RA/TA</a:t>
            </a:r>
          </a:p>
          <a:p>
            <a:r>
              <a:rPr lang="en-US" dirty="0"/>
              <a:t>Research students discuss with research advisors</a:t>
            </a:r>
          </a:p>
          <a:p>
            <a:pPr lvl="0"/>
            <a:r>
              <a:rPr lang="en-US" dirty="0"/>
              <a:t>PMP: 3 courses for first semester. 1 math, 2 engineering (1 from business school)</a:t>
            </a:r>
          </a:p>
          <a:p>
            <a:pPr marL="0" lvl="0" indent="0">
              <a:buNone/>
            </a:pPr>
            <a:endParaRPr lang="en-US" dirty="0"/>
          </a:p>
          <a:p>
            <a:pPr marL="0" lvl="0" indent="0">
              <a:buNone/>
            </a:pPr>
            <a:r>
              <a:rPr lang="en-US" dirty="0"/>
              <a:t>Research students should register research credits every semester to reflect research work!</a:t>
            </a:r>
          </a:p>
          <a:p>
            <a:pPr marL="0" lvl="0" indent="0">
              <a:buNone/>
            </a:pPr>
            <a:endParaRPr lang="en-US" dirty="0"/>
          </a:p>
          <a:p>
            <a:pPr marL="0" lvl="0" indent="0">
              <a:buNone/>
            </a:pPr>
            <a:r>
              <a:rPr lang="en-US" dirty="0"/>
              <a:t>Watch for </a:t>
            </a:r>
            <a:r>
              <a:rPr lang="en-US" dirty="0">
                <a:hlinkClick r:id="rId3"/>
              </a:rPr>
              <a:t>Registration Deadlines</a:t>
            </a:r>
            <a:endParaRPr lang="en-US" dirty="0"/>
          </a:p>
          <a:p>
            <a:pPr lvl="0"/>
            <a:endParaRPr lang="en-US" dirty="0"/>
          </a:p>
          <a:p>
            <a:pPr marL="0" lvl="0" indent="0">
              <a:buNone/>
            </a:pPr>
            <a:endParaRPr lang="en-US" dirty="0"/>
          </a:p>
          <a:p>
            <a:pPr lvl="0"/>
            <a:endParaRPr lang="en-US" dirty="0"/>
          </a:p>
        </p:txBody>
      </p:sp>
      <p:sp>
        <p:nvSpPr>
          <p:cNvPr id="5" name="Date">
            <a:extLst>
              <a:ext uri="{FF2B5EF4-FFF2-40B4-BE49-F238E27FC236}">
                <a16:creationId xmlns:a16="http://schemas.microsoft.com/office/drawing/2014/main" id="{A89144A8-6334-C146-B40F-BF5885E42CD8}"/>
              </a:ext>
            </a:extLst>
          </p:cNvPr>
          <p:cNvSpPr>
            <a:spLocks noGrp="1"/>
          </p:cNvSpPr>
          <p:nvPr>
            <p:ph type="dt" sz="half" idx="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alpha val="70000"/>
                </a:srgbClr>
              </a:solidFill>
              <a:effectLst/>
              <a:uLnTx/>
              <a:uFillTx/>
              <a:latin typeface="Acumin Pro" panose="020B0504020202020204" pitchFamily="34" charset="77"/>
              <a:ea typeface="+mn-ea"/>
              <a:cs typeface="+mn-cs"/>
            </a:endParaRPr>
          </a:p>
        </p:txBody>
      </p:sp>
      <p:sp>
        <p:nvSpPr>
          <p:cNvPr id="6" name="Slide Number">
            <a:extLst>
              <a:ext uri="{FF2B5EF4-FFF2-40B4-BE49-F238E27FC236}">
                <a16:creationId xmlns:a16="http://schemas.microsoft.com/office/drawing/2014/main" id="{F12AC305-62D1-0B42-86B3-CE1813F5523B}"/>
              </a:ext>
            </a:extLst>
          </p:cNvPr>
          <p:cNvSpPr>
            <a:spLocks noGrp="1"/>
          </p:cNvSpPr>
          <p:nvPr>
            <p:ph type="sldNum" sz="quarter" idx="4"/>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A7A6979-0714-4377-B894-6BE4C2D6E202}" type="slidenum">
              <a:rPr kumimoji="0" lang="en-US" sz="1000" b="1" i="0" u="none" strike="noStrike" kern="1200" cap="none" spc="0" normalizeH="0" baseline="0" noProof="0" smtClean="0">
                <a:ln>
                  <a:noFill/>
                </a:ln>
                <a:solidFill>
                  <a:srgbClr val="000000"/>
                </a:solidFill>
                <a:effectLst/>
                <a:uLnTx/>
                <a:uFillTx/>
                <a:latin typeface="Acumin Pro Semibold" panose="020B0504020202020204" pitchFamily="34" charset="77"/>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9</a:t>
            </a:fld>
            <a:endParaRPr kumimoji="0" lang="en-US" sz="1000" b="1" i="0" u="none" strike="noStrike" kern="1200" cap="none" spc="0" normalizeH="0" baseline="0" noProof="0" dirty="0">
              <a:ln>
                <a:noFill/>
              </a:ln>
              <a:solidFill>
                <a:srgbClr val="000000"/>
              </a:solidFill>
              <a:effectLst/>
              <a:uLnTx/>
              <a:uFillTx/>
              <a:latin typeface="Acumin Pro Semibold" panose="020B0504020202020204" pitchFamily="34" charset="77"/>
              <a:ea typeface="+mn-ea"/>
              <a:cs typeface="+mn-cs"/>
            </a:endParaRPr>
          </a:p>
        </p:txBody>
      </p:sp>
    </p:spTree>
    <p:extLst>
      <p:ext uri="{BB962C8B-B14F-4D97-AF65-F5344CB8AC3E}">
        <p14:creationId xmlns:p14="http://schemas.microsoft.com/office/powerpoint/2010/main" val="1662971961"/>
      </p:ext>
    </p:extLst>
  </p:cSld>
  <p:clrMapOvr>
    <a:masterClrMapping/>
  </p:clrMapOvr>
</p:sld>
</file>

<file path=ppt/theme/theme1.xml><?xml version="1.0" encoding="utf-8"?>
<a:theme xmlns:a="http://schemas.openxmlformats.org/drawingml/2006/main" name="Purdue1">
  <a:themeElements>
    <a:clrScheme name="PurdueColors">
      <a:dk1>
        <a:srgbClr val="000000"/>
      </a:dk1>
      <a:lt1>
        <a:srgbClr val="000000"/>
      </a:lt1>
      <a:dk2>
        <a:srgbClr val="C4BFC0"/>
      </a:dk2>
      <a:lt2>
        <a:srgbClr val="C9B991"/>
      </a:lt2>
      <a:accent1>
        <a:srgbClr val="8E6F3E"/>
      </a:accent1>
      <a:accent2>
        <a:srgbClr val="555960"/>
      </a:accent2>
      <a:accent3>
        <a:srgbClr val="C9B991"/>
      </a:accent3>
      <a:accent4>
        <a:srgbClr val="FFFFFF"/>
      </a:accent4>
      <a:accent5>
        <a:srgbClr val="000000"/>
      </a:accent5>
      <a:accent6>
        <a:srgbClr val="555960"/>
      </a:accent6>
      <a:hlink>
        <a:srgbClr val="000000"/>
      </a:hlink>
      <a:folHlink>
        <a:srgbClr val="555960"/>
      </a:folHlink>
    </a:clrScheme>
    <a:fontScheme name="PurdueBrand">
      <a:majorFont>
        <a:latin typeface="Acumin Pro ExtraCondensed Smbd"/>
        <a:ea typeface=""/>
        <a:cs typeface=""/>
      </a:majorFont>
      <a:minorFont>
        <a:latin typeface="Acumin Pro"/>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resentation6" id="{1743782F-1292-AE4D-89DE-072BECAE9728}" vid="{3C27E632-FA54-A844-81CA-D72500272F75}"/>
    </a:ext>
  </a:extLst>
</a:theme>
</file>

<file path=docProps/app.xml><?xml version="1.0" encoding="utf-8"?>
<Properties xmlns="http://schemas.openxmlformats.org/officeDocument/2006/extended-properties" xmlns:vt="http://schemas.openxmlformats.org/officeDocument/2006/docPropsVTypes">
  <Template>PU-ME-Template_Gold_StandardScreen</Template>
  <TotalTime>4747</TotalTime>
  <Words>1736</Words>
  <Application>Microsoft Office PowerPoint</Application>
  <PresentationFormat>On-screen Show (4:3)</PresentationFormat>
  <Paragraphs>299</Paragraphs>
  <Slides>18</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18</vt:i4>
      </vt:variant>
    </vt:vector>
  </HeadingPairs>
  <TitlesOfParts>
    <vt:vector size="29" baseType="lpstr">
      <vt:lpstr>Acumin Pro ExtraCondensed</vt:lpstr>
      <vt:lpstr>Acumin Pro Medium</vt:lpstr>
      <vt:lpstr>Acumin Pro ExtraCondensed Smbd</vt:lpstr>
      <vt:lpstr>Acumin Pro</vt:lpstr>
      <vt:lpstr>Wingdings</vt:lpstr>
      <vt:lpstr>United Sans Cd Md</vt:lpstr>
      <vt:lpstr>Acumin Pro SemiCondensed</vt:lpstr>
      <vt:lpstr>Acumin Pro Semibold</vt:lpstr>
      <vt:lpstr>Arial</vt:lpstr>
      <vt:lpstr>United Sans Reg Medium</vt:lpstr>
      <vt:lpstr>Purdue1</vt:lpstr>
      <vt:lpstr>Fall 2026 Mechanical Engineering NEW Graduate STUDENT orientation </vt:lpstr>
      <vt:lpstr>Agenda    Welcome from ME School Head Prof. Eckhard Groll   Welcome from Associate Head of Graduate Studies Prof. Nicole Key  Intro of Rosen Center for Advanced Computing (RCAC)  Payroll Info from ME Business Office  Intro of ME Graduate Student Organization OMEGA  Intro of ME Graduate Office Staff &amp; Overview of Graduate Program               Q&amp;A </vt:lpstr>
      <vt:lpstr>ME Grad Office Team</vt:lpstr>
      <vt:lpstr>CoE Employment Center</vt:lpstr>
      <vt:lpstr>Business Office</vt:lpstr>
      <vt:lpstr>Summary of Degree Requirements</vt:lpstr>
      <vt:lpstr>Summary of Degree Requirements</vt:lpstr>
      <vt:lpstr>Summary of Degree Requirements</vt:lpstr>
      <vt:lpstr>Course Registration</vt:lpstr>
      <vt:lpstr>Course Registration</vt:lpstr>
      <vt:lpstr>Plan of Study</vt:lpstr>
      <vt:lpstr>Path to PhD </vt:lpstr>
      <vt:lpstr>Funding</vt:lpstr>
      <vt:lpstr>Reminders</vt:lpstr>
      <vt:lpstr>Admission Documents Collection </vt:lpstr>
      <vt:lpstr>Reminders for International students</vt:lpstr>
      <vt:lpstr>Resources</vt:lpstr>
      <vt:lpstr>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Xiaomin Qian</dc:creator>
  <cp:lastModifiedBy>Xiaomin Qian</cp:lastModifiedBy>
  <cp:revision>245</cp:revision>
  <dcterms:created xsi:type="dcterms:W3CDTF">2020-06-22T02:53:13Z</dcterms:created>
  <dcterms:modified xsi:type="dcterms:W3CDTF">2026-08-20T14:49:48Z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7606f69-b0ae-4874-be30-7d43a3c7be10_Enabled">
    <vt:lpwstr>true</vt:lpwstr>
  </property>
  <property fmtid="{D5CDD505-2E9C-101B-9397-08002B2CF9AE}" pid="3" name="MSIP_Label_f7606f69-b0ae-4874-be30-7d43a3c7be10_SetDate">
    <vt:lpwstr>2025-07-18T20:05:32Z</vt:lpwstr>
  </property>
  <property fmtid="{D5CDD505-2E9C-101B-9397-08002B2CF9AE}" pid="4" name="MSIP_Label_f7606f69-b0ae-4874-be30-7d43a3c7be10_Method">
    <vt:lpwstr>Standard</vt:lpwstr>
  </property>
  <property fmtid="{D5CDD505-2E9C-101B-9397-08002B2CF9AE}" pid="5" name="MSIP_Label_f7606f69-b0ae-4874-be30-7d43a3c7be10_Name">
    <vt:lpwstr>defa4170-0d19-0005-0001-bc88714345d2</vt:lpwstr>
  </property>
  <property fmtid="{D5CDD505-2E9C-101B-9397-08002B2CF9AE}" pid="6" name="MSIP_Label_f7606f69-b0ae-4874-be30-7d43a3c7be10_SiteId">
    <vt:lpwstr>4130bd39-7c53-419c-b1e5-8758d6d63f21</vt:lpwstr>
  </property>
  <property fmtid="{D5CDD505-2E9C-101B-9397-08002B2CF9AE}" pid="7" name="MSIP_Label_f7606f69-b0ae-4874-be30-7d43a3c7be10_ActionId">
    <vt:lpwstr>cad2f7ca-9f77-4881-9637-960e0132568a</vt:lpwstr>
  </property>
  <property fmtid="{D5CDD505-2E9C-101B-9397-08002B2CF9AE}" pid="8" name="MSIP_Label_f7606f69-b0ae-4874-be30-7d43a3c7be10_ContentBits">
    <vt:lpwstr>0</vt:lpwstr>
  </property>
  <property fmtid="{D5CDD505-2E9C-101B-9397-08002B2CF9AE}" pid="9" name="MSIP_Label_f7606f69-b0ae-4874-be30-7d43a3c7be10_Tag">
    <vt:lpwstr>10, 3, 0, 1</vt:lpwstr>
  </property>
</Properties>
</file>